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0" r:id="rId3"/>
    <p:sldId id="271" r:id="rId4"/>
    <p:sldId id="268" r:id="rId5"/>
    <p:sldId id="262" r:id="rId6"/>
    <p:sldId id="264" r:id="rId7"/>
    <p:sldId id="266" r:id="rId8"/>
    <p:sldId id="265" r:id="rId9"/>
    <p:sldId id="263" r:id="rId10"/>
    <p:sldId id="269" r:id="rId11"/>
  </p:sldIdLst>
  <p:sldSz cx="6858000" cy="9144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310" autoAdjust="0"/>
  </p:normalViewPr>
  <p:slideViewPr>
    <p:cSldViewPr>
      <p:cViewPr varScale="1">
        <p:scale>
          <a:sx n="70" d="100"/>
          <a:sy n="70" d="100"/>
        </p:scale>
        <p:origin x="2064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14351" y="2840569"/>
            <a:ext cx="5829300" cy="196003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30.01.2020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30.01.2020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4972049" y="366187"/>
            <a:ext cx="1543051" cy="7802033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342900" y="366187"/>
            <a:ext cx="4514851" cy="7802033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30.01.2020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30.01.2020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41735" y="3875620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30.01.2020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342901" y="2133603"/>
            <a:ext cx="3028951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3486150" y="2133603"/>
            <a:ext cx="3028951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30.01.2020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30.01.2020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30.01.2020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30.01.2020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42901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681287" y="364069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342901" y="1913469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30.01.2020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344216" y="6400802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344216" y="7156453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30.01.2020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42900" y="2133603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342900" y="8475136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6636F-9E64-48A9-A0E8-D6911EA208CE}" type="datetimeFigureOut">
              <a:rPr lang="nb-NO" smtClean="0"/>
              <a:pPr/>
              <a:t>30.01.2020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2343151" y="8475136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4914900" y="8475136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/>
          <p:cNvSpPr txBox="1"/>
          <p:nvPr/>
        </p:nvSpPr>
        <p:spPr>
          <a:xfrm>
            <a:off x="188640" y="2051720"/>
            <a:ext cx="64087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PERSIAN GULF </a:t>
            </a:r>
          </a:p>
          <a:p>
            <a:pPr algn="ctr"/>
            <a:r>
              <a:rPr lang="en-US" sz="5400" dirty="0" smtClean="0"/>
              <a:t>VFR </a:t>
            </a:r>
          </a:p>
          <a:p>
            <a:pPr algn="ctr"/>
            <a:r>
              <a:rPr lang="en-US" sz="5400" dirty="0" smtClean="0"/>
              <a:t>DEPARTURE AND RECOVERY ROUTES</a:t>
            </a:r>
            <a:endParaRPr 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ktangel 390"/>
          <p:cNvSpPr/>
          <p:nvPr/>
        </p:nvSpPr>
        <p:spPr>
          <a:xfrm rot="1051375">
            <a:off x="5539423" y="3406071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7" name="Rett linje 216"/>
          <p:cNvCxnSpPr/>
          <p:nvPr/>
        </p:nvCxnSpPr>
        <p:spPr>
          <a:xfrm flipH="1">
            <a:off x="5683816" y="2279096"/>
            <a:ext cx="135011" cy="23512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Rett linje 354"/>
          <p:cNvCxnSpPr/>
          <p:nvPr/>
        </p:nvCxnSpPr>
        <p:spPr>
          <a:xfrm flipH="1" flipV="1">
            <a:off x="5621185" y="2310053"/>
            <a:ext cx="252411" cy="2071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Rett linje 359"/>
          <p:cNvCxnSpPr/>
          <p:nvPr/>
        </p:nvCxnSpPr>
        <p:spPr>
          <a:xfrm flipH="1">
            <a:off x="5706909" y="2286240"/>
            <a:ext cx="135732" cy="24050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Rett linje 360"/>
          <p:cNvCxnSpPr/>
          <p:nvPr/>
        </p:nvCxnSpPr>
        <p:spPr>
          <a:xfrm flipH="1" flipV="1">
            <a:off x="5635471" y="2283859"/>
            <a:ext cx="261938" cy="2190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Smultring 99"/>
          <p:cNvSpPr/>
          <p:nvPr/>
        </p:nvSpPr>
        <p:spPr>
          <a:xfrm rot="20005243">
            <a:off x="3855208" y="3144770"/>
            <a:ext cx="360040" cy="216024"/>
          </a:xfrm>
          <a:prstGeom prst="donut">
            <a:avLst>
              <a:gd name="adj" fmla="val 401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362170" y="1954573"/>
            <a:ext cx="216024" cy="12435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3082250" y="215093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OMAM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980728" y="179512"/>
            <a:ext cx="496855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 pitchFamily="34" charset="0"/>
                <a:cs typeface="Arial" pitchFamily="34" charset="0"/>
              </a:rPr>
              <a:t>AL DAHFRA VFR DEPARTURE ROUTES</a:t>
            </a:r>
            <a:endParaRPr lang="en-US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35" name="TekstSylinder 34"/>
          <p:cNvSpPr txBox="1"/>
          <p:nvPr/>
        </p:nvSpPr>
        <p:spPr>
          <a:xfrm>
            <a:off x="2052438" y="2091099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Harbor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2202206" y="84149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kstSylinder 72"/>
          <p:cNvSpPr txBox="1"/>
          <p:nvPr/>
        </p:nvSpPr>
        <p:spPr>
          <a:xfrm>
            <a:off x="1412776" y="854787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Al </a:t>
            </a:r>
            <a:r>
              <a:rPr lang="en-US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Gurm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4" name="TekstSylinder 73"/>
          <p:cNvSpPr txBox="1"/>
          <p:nvPr/>
        </p:nvSpPr>
        <p:spPr>
          <a:xfrm>
            <a:off x="476672" y="147362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Eyeball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5" name="TekstSylinder 74"/>
          <p:cNvSpPr txBox="1"/>
          <p:nvPr/>
        </p:nvSpPr>
        <p:spPr>
          <a:xfrm>
            <a:off x="777994" y="20789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Hexx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6" name="TekstSylinder 75"/>
          <p:cNvSpPr txBox="1"/>
          <p:nvPr/>
        </p:nvSpPr>
        <p:spPr>
          <a:xfrm>
            <a:off x="3563475" y="3356849"/>
            <a:ext cx="79208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Racetrack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7" name="TekstSylinder 76"/>
          <p:cNvSpPr txBox="1"/>
          <p:nvPr/>
        </p:nvSpPr>
        <p:spPr>
          <a:xfrm>
            <a:off x="5151774" y="27269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Lake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8" name="TekstSylinder 77"/>
          <p:cNvSpPr txBox="1"/>
          <p:nvPr/>
        </p:nvSpPr>
        <p:spPr>
          <a:xfrm>
            <a:off x="5740654" y="2525579"/>
            <a:ext cx="85669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X-Junction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0" name="TekstSylinder 79"/>
          <p:cNvSpPr txBox="1"/>
          <p:nvPr/>
        </p:nvSpPr>
        <p:spPr>
          <a:xfrm>
            <a:off x="5522133" y="3488578"/>
            <a:ext cx="64807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Village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cxnSp>
        <p:nvCxnSpPr>
          <p:cNvPr id="81" name="Rett linje 80"/>
          <p:cNvCxnSpPr>
            <a:stCxn id="62" idx="1"/>
          </p:cNvCxnSpPr>
          <p:nvPr/>
        </p:nvCxnSpPr>
        <p:spPr>
          <a:xfrm flipH="1" flipV="1">
            <a:off x="2994656" y="2439464"/>
            <a:ext cx="141535" cy="114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kstSylinder 82"/>
          <p:cNvSpPr txBox="1"/>
          <p:nvPr/>
        </p:nvSpPr>
        <p:spPr>
          <a:xfrm rot="2350827">
            <a:off x="2683688" y="2200753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308˚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4" name="Rett pil 83"/>
          <p:cNvCxnSpPr/>
          <p:nvPr/>
        </p:nvCxnSpPr>
        <p:spPr>
          <a:xfrm flipH="1" flipV="1">
            <a:off x="2487607" y="2032117"/>
            <a:ext cx="247826" cy="19940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 rot="2375718">
            <a:off x="3541736" y="288939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128˚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7" name="Rett linje 106"/>
          <p:cNvCxnSpPr>
            <a:stCxn id="62" idx="3"/>
          </p:cNvCxnSpPr>
          <p:nvPr/>
        </p:nvCxnSpPr>
        <p:spPr>
          <a:xfrm>
            <a:off x="3452478" y="2801405"/>
            <a:ext cx="151778" cy="1280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V="1">
            <a:off x="2434178" y="1969446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Bue 132"/>
          <p:cNvSpPr/>
          <p:nvPr/>
        </p:nvSpPr>
        <p:spPr>
          <a:xfrm rot="18213418" flipH="1">
            <a:off x="2290089" y="1186304"/>
            <a:ext cx="838115" cy="993967"/>
          </a:xfrm>
          <a:prstGeom prst="arc">
            <a:avLst>
              <a:gd name="adj1" fmla="val 1839504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Bue 138"/>
          <p:cNvSpPr/>
          <p:nvPr/>
        </p:nvSpPr>
        <p:spPr>
          <a:xfrm rot="6718113" flipH="1" flipV="1">
            <a:off x="1927077" y="1916688"/>
            <a:ext cx="757744" cy="932466"/>
          </a:xfrm>
          <a:prstGeom prst="arc">
            <a:avLst>
              <a:gd name="adj1" fmla="val 19691445"/>
              <a:gd name="adj2" fmla="val 182108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Bue 139"/>
          <p:cNvSpPr/>
          <p:nvPr/>
        </p:nvSpPr>
        <p:spPr>
          <a:xfrm rot="6718113" flipH="1" flipV="1">
            <a:off x="1868195" y="1735790"/>
            <a:ext cx="864096" cy="1368152"/>
          </a:xfrm>
          <a:prstGeom prst="arc">
            <a:avLst>
              <a:gd name="adj1" fmla="val 19975094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TekstSylinder 159"/>
          <p:cNvSpPr txBox="1"/>
          <p:nvPr/>
        </p:nvSpPr>
        <p:spPr>
          <a:xfrm rot="4603358">
            <a:off x="2074920" y="1491024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336˚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1" name="TekstSylinder 160"/>
          <p:cNvSpPr txBox="1"/>
          <p:nvPr/>
        </p:nvSpPr>
        <p:spPr>
          <a:xfrm rot="21448378">
            <a:off x="1719358" y="187335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268˚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2" name="TekstSylinder 161"/>
          <p:cNvSpPr txBox="1"/>
          <p:nvPr/>
        </p:nvSpPr>
        <p:spPr>
          <a:xfrm rot="815065">
            <a:off x="1841095" y="1770881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286˚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4" name="Rett linje 163"/>
          <p:cNvCxnSpPr/>
          <p:nvPr/>
        </p:nvCxnSpPr>
        <p:spPr>
          <a:xfrm flipH="1" flipV="1">
            <a:off x="1020552" y="1609071"/>
            <a:ext cx="673429" cy="195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Rett linje 183"/>
          <p:cNvCxnSpPr/>
          <p:nvPr/>
        </p:nvCxnSpPr>
        <p:spPr>
          <a:xfrm flipV="1">
            <a:off x="1995348" y="919547"/>
            <a:ext cx="175374" cy="44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Rett linje 184"/>
          <p:cNvCxnSpPr/>
          <p:nvPr/>
        </p:nvCxnSpPr>
        <p:spPr>
          <a:xfrm flipV="1">
            <a:off x="994018" y="1502859"/>
            <a:ext cx="72008" cy="2071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915189" y="1949345"/>
            <a:ext cx="5730" cy="1843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Bue 192"/>
          <p:cNvSpPr/>
          <p:nvPr/>
        </p:nvSpPr>
        <p:spPr>
          <a:xfrm rot="17400104" flipH="1" flipV="1">
            <a:off x="3767341" y="2212271"/>
            <a:ext cx="777737" cy="1368152"/>
          </a:xfrm>
          <a:prstGeom prst="arc">
            <a:avLst>
              <a:gd name="adj1" fmla="val 18645632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Bue 193"/>
          <p:cNvSpPr/>
          <p:nvPr/>
        </p:nvSpPr>
        <p:spPr>
          <a:xfrm rot="17577139" flipH="1" flipV="1">
            <a:off x="3689174" y="2291130"/>
            <a:ext cx="1085199" cy="942353"/>
          </a:xfrm>
          <a:prstGeom prst="arc">
            <a:avLst>
              <a:gd name="adj1" fmla="val 18625030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ihåndsform 194"/>
          <p:cNvSpPr/>
          <p:nvPr/>
        </p:nvSpPr>
        <p:spPr>
          <a:xfrm>
            <a:off x="5036910" y="2624105"/>
            <a:ext cx="399908" cy="153507"/>
          </a:xfrm>
          <a:custGeom>
            <a:avLst/>
            <a:gdLst>
              <a:gd name="connsiteX0" fmla="*/ 171308 w 399908"/>
              <a:gd name="connsiteY0" fmla="*/ 4420 h 153507"/>
              <a:gd name="connsiteX1" fmla="*/ 171308 w 399908"/>
              <a:gd name="connsiteY1" fmla="*/ 4420 h 153507"/>
              <a:gd name="connsiteX2" fmla="*/ 52038 w 399908"/>
              <a:gd name="connsiteY2" fmla="*/ 34237 h 153507"/>
              <a:gd name="connsiteX3" fmla="*/ 32160 w 399908"/>
              <a:gd name="connsiteY3" fmla="*/ 64054 h 153507"/>
              <a:gd name="connsiteX4" fmla="*/ 22221 w 399908"/>
              <a:gd name="connsiteY4" fmla="*/ 93872 h 153507"/>
              <a:gd name="connsiteX5" fmla="*/ 2343 w 399908"/>
              <a:gd name="connsiteY5" fmla="*/ 123689 h 153507"/>
              <a:gd name="connsiteX6" fmla="*/ 61978 w 399908"/>
              <a:gd name="connsiteY6" fmla="*/ 153507 h 153507"/>
              <a:gd name="connsiteX7" fmla="*/ 360151 w 399908"/>
              <a:gd name="connsiteY7" fmla="*/ 143567 h 153507"/>
              <a:gd name="connsiteX8" fmla="*/ 389969 w 399908"/>
              <a:gd name="connsiteY8" fmla="*/ 133628 h 153507"/>
              <a:gd name="connsiteX9" fmla="*/ 399908 w 399908"/>
              <a:gd name="connsiteY9" fmla="*/ 103811 h 153507"/>
              <a:gd name="connsiteX10" fmla="*/ 370091 w 399908"/>
              <a:gd name="connsiteY10" fmla="*/ 83933 h 153507"/>
              <a:gd name="connsiteX11" fmla="*/ 280638 w 399908"/>
              <a:gd name="connsiteY11" fmla="*/ 64054 h 153507"/>
              <a:gd name="connsiteX12" fmla="*/ 221004 w 399908"/>
              <a:gd name="connsiteY12" fmla="*/ 44176 h 153507"/>
              <a:gd name="connsiteX13" fmla="*/ 191186 w 399908"/>
              <a:gd name="connsiteY13" fmla="*/ 34237 h 153507"/>
              <a:gd name="connsiteX14" fmla="*/ 141491 w 399908"/>
              <a:gd name="connsiteY14" fmla="*/ 24298 h 153507"/>
              <a:gd name="connsiteX15" fmla="*/ 171308 w 399908"/>
              <a:gd name="connsiteY15" fmla="*/ 4420 h 15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908" h="153507">
                <a:moveTo>
                  <a:pt x="171308" y="4420"/>
                </a:moveTo>
                <a:lnTo>
                  <a:pt x="171308" y="4420"/>
                </a:lnTo>
                <a:cubicBezTo>
                  <a:pt x="121578" y="9946"/>
                  <a:pt x="86275" y="0"/>
                  <a:pt x="52038" y="34237"/>
                </a:cubicBezTo>
                <a:cubicBezTo>
                  <a:pt x="43591" y="42683"/>
                  <a:pt x="38786" y="54115"/>
                  <a:pt x="32160" y="64054"/>
                </a:cubicBezTo>
                <a:cubicBezTo>
                  <a:pt x="28847" y="73993"/>
                  <a:pt x="26906" y="84501"/>
                  <a:pt x="22221" y="93872"/>
                </a:cubicBezTo>
                <a:cubicBezTo>
                  <a:pt x="16879" y="104556"/>
                  <a:pt x="0" y="111976"/>
                  <a:pt x="2343" y="123689"/>
                </a:cubicBezTo>
                <a:cubicBezTo>
                  <a:pt x="5095" y="137450"/>
                  <a:pt x="52212" y="150251"/>
                  <a:pt x="61978" y="153507"/>
                </a:cubicBezTo>
                <a:cubicBezTo>
                  <a:pt x="161369" y="150194"/>
                  <a:pt x="260887" y="149583"/>
                  <a:pt x="360151" y="143567"/>
                </a:cubicBezTo>
                <a:cubicBezTo>
                  <a:pt x="370609" y="142933"/>
                  <a:pt x="382561" y="141036"/>
                  <a:pt x="389969" y="133628"/>
                </a:cubicBezTo>
                <a:cubicBezTo>
                  <a:pt x="397377" y="126220"/>
                  <a:pt x="396595" y="113750"/>
                  <a:pt x="399908" y="103811"/>
                </a:cubicBezTo>
                <a:cubicBezTo>
                  <a:pt x="389969" y="97185"/>
                  <a:pt x="380775" y="89275"/>
                  <a:pt x="370091" y="83933"/>
                </a:cubicBezTo>
                <a:cubicBezTo>
                  <a:pt x="341656" y="69716"/>
                  <a:pt x="311172" y="71688"/>
                  <a:pt x="280638" y="64054"/>
                </a:cubicBezTo>
                <a:cubicBezTo>
                  <a:pt x="260310" y="58972"/>
                  <a:pt x="240882" y="50802"/>
                  <a:pt x="221004" y="44176"/>
                </a:cubicBezTo>
                <a:cubicBezTo>
                  <a:pt x="211065" y="40863"/>
                  <a:pt x="201459" y="36292"/>
                  <a:pt x="191186" y="34237"/>
                </a:cubicBezTo>
                <a:cubicBezTo>
                  <a:pt x="174621" y="30924"/>
                  <a:pt x="158154" y="27075"/>
                  <a:pt x="141491" y="24298"/>
                </a:cubicBezTo>
                <a:cubicBezTo>
                  <a:pt x="138223" y="23753"/>
                  <a:pt x="166339" y="7733"/>
                  <a:pt x="171308" y="44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TekstSylinder 195"/>
          <p:cNvSpPr txBox="1"/>
          <p:nvPr/>
        </p:nvSpPr>
        <p:spPr>
          <a:xfrm rot="19660691">
            <a:off x="4396880" y="30085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058˚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8" name="Rett linje 197"/>
          <p:cNvCxnSpPr/>
          <p:nvPr/>
        </p:nvCxnSpPr>
        <p:spPr>
          <a:xfrm>
            <a:off x="5171023" y="2680627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Rett linje 198"/>
          <p:cNvCxnSpPr/>
          <p:nvPr/>
        </p:nvCxnSpPr>
        <p:spPr>
          <a:xfrm>
            <a:off x="4902946" y="2827951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Rett linje 199"/>
          <p:cNvCxnSpPr/>
          <p:nvPr/>
        </p:nvCxnSpPr>
        <p:spPr>
          <a:xfrm>
            <a:off x="4959633" y="278188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e 230"/>
          <p:cNvGrpSpPr/>
          <p:nvPr/>
        </p:nvGrpSpPr>
        <p:grpSpPr>
          <a:xfrm>
            <a:off x="3082250" y="2654987"/>
            <a:ext cx="412774" cy="146218"/>
            <a:chOff x="2490066" y="4834728"/>
            <a:chExt cx="412774" cy="146218"/>
          </a:xfrm>
        </p:grpSpPr>
        <p:sp>
          <p:nvSpPr>
            <p:cNvPr id="62" name="Rektangel 61"/>
            <p:cNvSpPr/>
            <p:nvPr/>
          </p:nvSpPr>
          <p:spPr>
            <a:xfrm rot="2280040">
              <a:off x="2501462" y="4834728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Rektangel 229"/>
            <p:cNvSpPr/>
            <p:nvPr/>
          </p:nvSpPr>
          <p:spPr>
            <a:xfrm rot="2280040">
              <a:off x="2490066" y="4935227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53" name="Rett linje 252"/>
          <p:cNvCxnSpPr/>
          <p:nvPr/>
        </p:nvCxnSpPr>
        <p:spPr>
          <a:xfrm>
            <a:off x="2136894" y="1185458"/>
            <a:ext cx="71627" cy="283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Rett linje 255"/>
          <p:cNvCxnSpPr/>
          <p:nvPr/>
        </p:nvCxnSpPr>
        <p:spPr>
          <a:xfrm>
            <a:off x="2076690" y="944177"/>
            <a:ext cx="50679" cy="193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Rett linje 258"/>
          <p:cNvCxnSpPr/>
          <p:nvPr/>
        </p:nvCxnSpPr>
        <p:spPr>
          <a:xfrm flipH="1">
            <a:off x="2065938" y="11246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Rett linje 262"/>
          <p:cNvCxnSpPr/>
          <p:nvPr/>
        </p:nvCxnSpPr>
        <p:spPr>
          <a:xfrm flipH="1">
            <a:off x="2061716" y="10544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Rett linje 275"/>
          <p:cNvCxnSpPr/>
          <p:nvPr/>
        </p:nvCxnSpPr>
        <p:spPr>
          <a:xfrm flipH="1" flipV="1">
            <a:off x="1755894" y="1826014"/>
            <a:ext cx="111920" cy="28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Rett linje 280"/>
          <p:cNvCxnSpPr/>
          <p:nvPr/>
        </p:nvCxnSpPr>
        <p:spPr>
          <a:xfrm flipH="1">
            <a:off x="1589569" y="1741013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tt linje 286"/>
          <p:cNvCxnSpPr/>
          <p:nvPr/>
        </p:nvCxnSpPr>
        <p:spPr>
          <a:xfrm flipH="1">
            <a:off x="1672425" y="1739988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977350" y="1992897"/>
            <a:ext cx="261938" cy="9526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Rett linje 293"/>
          <p:cNvCxnSpPr/>
          <p:nvPr/>
        </p:nvCxnSpPr>
        <p:spPr>
          <a:xfrm flipH="1" flipV="1">
            <a:off x="2093620" y="1919615"/>
            <a:ext cx="188530" cy="44512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tt linje 297"/>
          <p:cNvCxnSpPr/>
          <p:nvPr/>
        </p:nvCxnSpPr>
        <p:spPr>
          <a:xfrm flipV="1">
            <a:off x="1470144" y="2006915"/>
            <a:ext cx="289868" cy="9599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tt linje 301"/>
          <p:cNvCxnSpPr/>
          <p:nvPr/>
        </p:nvCxnSpPr>
        <p:spPr>
          <a:xfrm flipV="1">
            <a:off x="917694" y="2018896"/>
            <a:ext cx="488156" cy="1905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Rett linje 302"/>
          <p:cNvCxnSpPr/>
          <p:nvPr/>
        </p:nvCxnSpPr>
        <p:spPr>
          <a:xfrm flipH="1">
            <a:off x="1360606" y="1932582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Rett linje 304"/>
          <p:cNvCxnSpPr/>
          <p:nvPr/>
        </p:nvCxnSpPr>
        <p:spPr>
          <a:xfrm flipH="1">
            <a:off x="1421858" y="1930145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kstSylinder 314"/>
          <p:cNvSpPr txBox="1"/>
          <p:nvPr/>
        </p:nvSpPr>
        <p:spPr>
          <a:xfrm>
            <a:off x="740782" y="1788233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6" name="TekstSylinder 315"/>
          <p:cNvSpPr txBox="1"/>
          <p:nvPr/>
        </p:nvSpPr>
        <p:spPr>
          <a:xfrm>
            <a:off x="889872" y="1342895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9" name="Rett pil 318"/>
          <p:cNvCxnSpPr/>
          <p:nvPr/>
        </p:nvCxnSpPr>
        <p:spPr>
          <a:xfrm>
            <a:off x="3802330" y="3087035"/>
            <a:ext cx="209275" cy="16997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Rett linje 323"/>
          <p:cNvCxnSpPr/>
          <p:nvPr/>
        </p:nvCxnSpPr>
        <p:spPr>
          <a:xfrm flipV="1">
            <a:off x="3972567" y="3198972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Rett linje 331"/>
          <p:cNvCxnSpPr/>
          <p:nvPr/>
        </p:nvCxnSpPr>
        <p:spPr>
          <a:xfrm flipH="1">
            <a:off x="4658638" y="2932725"/>
            <a:ext cx="242593" cy="152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Rett linje 334"/>
          <p:cNvCxnSpPr/>
          <p:nvPr/>
        </p:nvCxnSpPr>
        <p:spPr>
          <a:xfrm flipH="1">
            <a:off x="4961056" y="2742498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Rett linje 337"/>
          <p:cNvCxnSpPr/>
          <p:nvPr/>
        </p:nvCxnSpPr>
        <p:spPr>
          <a:xfrm flipH="1">
            <a:off x="5208260" y="25893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Rett linje 339"/>
          <p:cNvCxnSpPr/>
          <p:nvPr/>
        </p:nvCxnSpPr>
        <p:spPr>
          <a:xfrm flipH="1">
            <a:off x="5517823" y="23988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Rett linje 340"/>
          <p:cNvCxnSpPr/>
          <p:nvPr/>
        </p:nvCxnSpPr>
        <p:spPr>
          <a:xfrm>
            <a:off x="5456738" y="248954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Rett linje 341"/>
          <p:cNvCxnSpPr/>
          <p:nvPr/>
        </p:nvCxnSpPr>
        <p:spPr>
          <a:xfrm>
            <a:off x="5518003" y="244610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Rett linje 368"/>
          <p:cNvCxnSpPr/>
          <p:nvPr/>
        </p:nvCxnSpPr>
        <p:spPr>
          <a:xfrm>
            <a:off x="5729030" y="2339910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kstSylinder 369"/>
          <p:cNvSpPr txBox="1"/>
          <p:nvPr/>
        </p:nvSpPr>
        <p:spPr>
          <a:xfrm>
            <a:off x="3946346" y="301502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1500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1" name="Rett linje 370"/>
          <p:cNvCxnSpPr/>
          <p:nvPr/>
        </p:nvCxnSpPr>
        <p:spPr>
          <a:xfrm flipV="1">
            <a:off x="3980780" y="3026281"/>
            <a:ext cx="278691" cy="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Rett linje 376"/>
          <p:cNvCxnSpPr/>
          <p:nvPr/>
        </p:nvCxnSpPr>
        <p:spPr>
          <a:xfrm flipH="1" flipV="1">
            <a:off x="4718605" y="3363266"/>
            <a:ext cx="408744" cy="41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Rett linje 379"/>
          <p:cNvCxnSpPr/>
          <p:nvPr/>
        </p:nvCxnSpPr>
        <p:spPr>
          <a:xfrm flipH="1" flipV="1">
            <a:off x="5209358" y="3416572"/>
            <a:ext cx="397743" cy="451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kstSylinder 380"/>
          <p:cNvSpPr txBox="1"/>
          <p:nvPr/>
        </p:nvSpPr>
        <p:spPr>
          <a:xfrm rot="330570">
            <a:off x="4422714" y="32310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096˚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83" name="Rett linje 382"/>
          <p:cNvCxnSpPr/>
          <p:nvPr/>
        </p:nvCxnSpPr>
        <p:spPr>
          <a:xfrm flipH="1">
            <a:off x="5059440" y="3306361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Rett linje 384"/>
          <p:cNvCxnSpPr/>
          <p:nvPr/>
        </p:nvCxnSpPr>
        <p:spPr>
          <a:xfrm flipH="1">
            <a:off x="5142105" y="3311259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Rett linje 387"/>
          <p:cNvCxnSpPr/>
          <p:nvPr/>
        </p:nvCxnSpPr>
        <p:spPr>
          <a:xfrm flipH="1">
            <a:off x="5594796" y="3400169"/>
            <a:ext cx="16402" cy="1312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Rektangel 391"/>
          <p:cNvSpPr/>
          <p:nvPr/>
        </p:nvSpPr>
        <p:spPr>
          <a:xfrm rot="286800">
            <a:off x="5664656" y="3433157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3" name="TekstSylinder 392"/>
          <p:cNvSpPr txBox="1"/>
          <p:nvPr/>
        </p:nvSpPr>
        <p:spPr>
          <a:xfrm>
            <a:off x="5448666" y="3239935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4" name="TekstSylinder 393"/>
          <p:cNvSpPr txBox="1"/>
          <p:nvPr/>
        </p:nvSpPr>
        <p:spPr>
          <a:xfrm>
            <a:off x="5003658" y="251737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5" name="TekstSylinder 394"/>
          <p:cNvSpPr txBox="1"/>
          <p:nvPr/>
        </p:nvSpPr>
        <p:spPr>
          <a:xfrm>
            <a:off x="5556914" y="217783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uppe 397"/>
          <p:cNvGrpSpPr/>
          <p:nvPr/>
        </p:nvGrpSpPr>
        <p:grpSpPr>
          <a:xfrm>
            <a:off x="2434178" y="1776027"/>
            <a:ext cx="360040" cy="153888"/>
            <a:chOff x="2780928" y="2771800"/>
            <a:chExt cx="360040" cy="153888"/>
          </a:xfrm>
        </p:grpSpPr>
        <p:sp>
          <p:nvSpPr>
            <p:cNvPr id="396" name="TekstSylinder 395"/>
            <p:cNvSpPr txBox="1"/>
            <p:nvPr/>
          </p:nvSpPr>
          <p:spPr>
            <a:xfrm>
              <a:off x="2780928" y="2771800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1500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97" name="Rett linje 396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9" name="TekstSylinder 398"/>
          <p:cNvSpPr txBox="1"/>
          <p:nvPr/>
        </p:nvSpPr>
        <p:spPr>
          <a:xfrm>
            <a:off x="0" y="4211960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31R (MANSA-1)</a:t>
            </a:r>
          </a:p>
          <a:p>
            <a:r>
              <a:rPr lang="en-US" sz="1200" dirty="0" smtClean="0">
                <a:latin typeface="Arial Black" pitchFamily="34" charset="0"/>
                <a:cs typeface="Arial" pitchFamily="34" charset="0"/>
              </a:rPr>
              <a:t>Fly 308˚ to 1500’ by 6nm, then climb 336˚ to be at or above 6000’ at Al </a:t>
            </a:r>
            <a:r>
              <a:rPr lang="en-US" sz="1200" dirty="0" err="1" smtClean="0">
                <a:latin typeface="Arial Black" pitchFamily="34" charset="0"/>
                <a:cs typeface="Arial" pitchFamily="34" charset="0"/>
              </a:rPr>
              <a:t>Gurm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kstSylinder 85"/>
          <p:cNvSpPr txBox="1"/>
          <p:nvPr/>
        </p:nvSpPr>
        <p:spPr>
          <a:xfrm>
            <a:off x="0" y="5724128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31R (MANSA-2)</a:t>
            </a:r>
          </a:p>
          <a:p>
            <a:r>
              <a:rPr lang="en-US" sz="1200" dirty="0" smtClean="0">
                <a:latin typeface="Arial Black" pitchFamily="34" charset="0"/>
                <a:cs typeface="Arial" pitchFamily="34" charset="0"/>
              </a:rPr>
              <a:t>Fly 308˚ to 1500’ by 6nm, then climb 286˚ to be at or above 6000’ at Eyeball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TekstSylinder 86"/>
          <p:cNvSpPr txBox="1"/>
          <p:nvPr/>
        </p:nvSpPr>
        <p:spPr>
          <a:xfrm>
            <a:off x="0" y="702027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31R (MANSA-3)</a:t>
            </a:r>
          </a:p>
          <a:p>
            <a:r>
              <a:rPr lang="en-US" sz="1200" dirty="0" smtClean="0">
                <a:latin typeface="Arial Black" pitchFamily="34" charset="0"/>
                <a:cs typeface="Arial" pitchFamily="34" charset="0"/>
              </a:rPr>
              <a:t>Fly 308˚ to 1500’ by 6nm, then climb 268˚ to be at or above 6000’ at </a:t>
            </a:r>
            <a:r>
              <a:rPr lang="en-US" sz="1200" dirty="0" err="1" smtClean="0">
                <a:latin typeface="Arial Black" pitchFamily="34" charset="0"/>
                <a:cs typeface="Arial" pitchFamily="34" charset="0"/>
              </a:rPr>
              <a:t>Hexx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TekstSylinder 87"/>
          <p:cNvSpPr txBox="1"/>
          <p:nvPr/>
        </p:nvSpPr>
        <p:spPr>
          <a:xfrm>
            <a:off x="4077072" y="4242403"/>
            <a:ext cx="27809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13L (LUGAL-1)</a:t>
            </a:r>
          </a:p>
          <a:p>
            <a:r>
              <a:rPr lang="en-US" sz="1200" dirty="0" smtClean="0">
                <a:latin typeface="Arial Black" pitchFamily="34" charset="0"/>
                <a:cs typeface="Arial" pitchFamily="34" charset="0"/>
              </a:rPr>
              <a:t>Fly 128˚ to 1500’ by 6nm, then climb 058˚ to be at or above 6000’ at Lake. Continue own navigation from Lake.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kstSylinder 88"/>
          <p:cNvSpPr txBox="1"/>
          <p:nvPr/>
        </p:nvSpPr>
        <p:spPr>
          <a:xfrm>
            <a:off x="4077072" y="702027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13L (LUGAL-3)</a:t>
            </a:r>
          </a:p>
          <a:p>
            <a:r>
              <a:rPr lang="en-US" sz="1200" dirty="0" smtClean="0">
                <a:latin typeface="Arial Black" pitchFamily="34" charset="0"/>
                <a:cs typeface="Arial" pitchFamily="34" charset="0"/>
              </a:rPr>
              <a:t>Fly 128˚ to 1500’ by 6nm, then climb 096˚ to be at or above 6000’ at Village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kstSylinder 89"/>
          <p:cNvSpPr txBox="1"/>
          <p:nvPr/>
        </p:nvSpPr>
        <p:spPr>
          <a:xfrm>
            <a:off x="4077072" y="5732174"/>
            <a:ext cx="27809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13L (LUGAL-2)</a:t>
            </a:r>
          </a:p>
          <a:p>
            <a:r>
              <a:rPr lang="en-US" sz="1200" dirty="0" smtClean="0">
                <a:latin typeface="Arial Black" pitchFamily="34" charset="0"/>
                <a:cs typeface="Arial" pitchFamily="34" charset="0"/>
              </a:rPr>
              <a:t>Fly 128˚ to 1500’ by 6nm, then climb 096˚ to be at or above 6000’ at Village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sz="1200" dirty="0" smtClean="0">
                <a:latin typeface="Arial Black" pitchFamily="34" charset="0"/>
                <a:cs typeface="Arial" pitchFamily="34" charset="0"/>
              </a:rPr>
              <a:t>Continue at or above 6000’ to X-junction.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kstSylinder 9"/>
          <p:cNvSpPr txBox="1"/>
          <p:nvPr/>
        </p:nvSpPr>
        <p:spPr>
          <a:xfrm>
            <a:off x="2127726" y="251321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OMAM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1" name="Rektangel 390"/>
          <p:cNvSpPr/>
          <p:nvPr/>
        </p:nvSpPr>
        <p:spPr>
          <a:xfrm rot="1051375">
            <a:off x="5539423" y="3406071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7" name="Rett linje 216"/>
          <p:cNvCxnSpPr/>
          <p:nvPr/>
        </p:nvCxnSpPr>
        <p:spPr>
          <a:xfrm flipH="1">
            <a:off x="5683816" y="2279096"/>
            <a:ext cx="135011" cy="23512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Rett linje 354"/>
          <p:cNvCxnSpPr/>
          <p:nvPr/>
        </p:nvCxnSpPr>
        <p:spPr>
          <a:xfrm flipH="1" flipV="1">
            <a:off x="5621185" y="2310053"/>
            <a:ext cx="252411" cy="2071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Rett linje 359"/>
          <p:cNvCxnSpPr/>
          <p:nvPr/>
        </p:nvCxnSpPr>
        <p:spPr>
          <a:xfrm flipH="1">
            <a:off x="5706909" y="2286240"/>
            <a:ext cx="135732" cy="24050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Rett linje 360"/>
          <p:cNvCxnSpPr/>
          <p:nvPr/>
        </p:nvCxnSpPr>
        <p:spPr>
          <a:xfrm flipH="1" flipV="1">
            <a:off x="5635471" y="2283859"/>
            <a:ext cx="261938" cy="2190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Smultring 99"/>
          <p:cNvSpPr/>
          <p:nvPr/>
        </p:nvSpPr>
        <p:spPr>
          <a:xfrm rot="20005243">
            <a:off x="3855208" y="3144770"/>
            <a:ext cx="360040" cy="216024"/>
          </a:xfrm>
          <a:prstGeom prst="donut">
            <a:avLst>
              <a:gd name="adj" fmla="val 401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362170" y="1954573"/>
            <a:ext cx="216024" cy="12435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980728" y="179512"/>
            <a:ext cx="496855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 pitchFamily="34" charset="0"/>
                <a:cs typeface="Arial" pitchFamily="34" charset="0"/>
              </a:rPr>
              <a:t>AL DAHFRA VFR DEPARTURE ROUTES</a:t>
            </a:r>
            <a:endParaRPr lang="en-US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35" name="TekstSylinder 34"/>
          <p:cNvSpPr txBox="1"/>
          <p:nvPr/>
        </p:nvSpPr>
        <p:spPr>
          <a:xfrm>
            <a:off x="1844824" y="2091099"/>
            <a:ext cx="78367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HARBOUR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2202206" y="84149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kstSylinder 72"/>
          <p:cNvSpPr txBox="1"/>
          <p:nvPr/>
        </p:nvSpPr>
        <p:spPr>
          <a:xfrm>
            <a:off x="1268760" y="854787"/>
            <a:ext cx="72008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AL GURM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4" name="TekstSylinder 73"/>
          <p:cNvSpPr txBox="1"/>
          <p:nvPr/>
        </p:nvSpPr>
        <p:spPr>
          <a:xfrm>
            <a:off x="332656" y="1473621"/>
            <a:ext cx="72008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EYEBALL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5" name="TekstSylinder 74"/>
          <p:cNvSpPr txBox="1"/>
          <p:nvPr/>
        </p:nvSpPr>
        <p:spPr>
          <a:xfrm>
            <a:off x="777994" y="20789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HEXX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6" name="TekstSylinder 75"/>
          <p:cNvSpPr txBox="1"/>
          <p:nvPr/>
        </p:nvSpPr>
        <p:spPr>
          <a:xfrm>
            <a:off x="3356992" y="3356849"/>
            <a:ext cx="99857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RACETRACK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7" name="TekstSylinder 76"/>
          <p:cNvSpPr txBox="1"/>
          <p:nvPr/>
        </p:nvSpPr>
        <p:spPr>
          <a:xfrm>
            <a:off x="5151774" y="27269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Lake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8" name="TekstSylinder 77"/>
          <p:cNvSpPr txBox="1"/>
          <p:nvPr/>
        </p:nvSpPr>
        <p:spPr>
          <a:xfrm>
            <a:off x="5740654" y="2525579"/>
            <a:ext cx="1117346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X-JUNCTION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0" name="TekstSylinder 79"/>
          <p:cNvSpPr txBox="1"/>
          <p:nvPr/>
        </p:nvSpPr>
        <p:spPr>
          <a:xfrm>
            <a:off x="5522133" y="3488578"/>
            <a:ext cx="64807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VILLAGE</a:t>
            </a:r>
          </a:p>
        </p:txBody>
      </p:sp>
      <p:cxnSp>
        <p:nvCxnSpPr>
          <p:cNvPr id="81" name="Rett linje 80"/>
          <p:cNvCxnSpPr>
            <a:stCxn id="62" idx="1"/>
          </p:cNvCxnSpPr>
          <p:nvPr/>
        </p:nvCxnSpPr>
        <p:spPr>
          <a:xfrm flipH="1" flipV="1">
            <a:off x="2994656" y="2439464"/>
            <a:ext cx="141535" cy="114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kstSylinder 82"/>
          <p:cNvSpPr txBox="1"/>
          <p:nvPr/>
        </p:nvSpPr>
        <p:spPr>
          <a:xfrm rot="2350827">
            <a:off x="2683688" y="2200753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308˚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4" name="Rett pil 83"/>
          <p:cNvCxnSpPr/>
          <p:nvPr/>
        </p:nvCxnSpPr>
        <p:spPr>
          <a:xfrm flipH="1" flipV="1">
            <a:off x="2487607" y="2032117"/>
            <a:ext cx="247826" cy="19940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 rot="2375718">
            <a:off x="3541736" y="288939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128˚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7" name="Rett linje 106"/>
          <p:cNvCxnSpPr>
            <a:stCxn id="62" idx="3"/>
          </p:cNvCxnSpPr>
          <p:nvPr/>
        </p:nvCxnSpPr>
        <p:spPr>
          <a:xfrm>
            <a:off x="3452478" y="2801405"/>
            <a:ext cx="151778" cy="1280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V="1">
            <a:off x="2434178" y="1969446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Bue 132"/>
          <p:cNvSpPr/>
          <p:nvPr/>
        </p:nvSpPr>
        <p:spPr>
          <a:xfrm rot="18213418" flipH="1">
            <a:off x="2290089" y="1186304"/>
            <a:ext cx="838115" cy="993967"/>
          </a:xfrm>
          <a:prstGeom prst="arc">
            <a:avLst>
              <a:gd name="adj1" fmla="val 1839504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Bue 138"/>
          <p:cNvSpPr/>
          <p:nvPr/>
        </p:nvSpPr>
        <p:spPr>
          <a:xfrm rot="6718113" flipH="1" flipV="1">
            <a:off x="1927077" y="1916688"/>
            <a:ext cx="757744" cy="932466"/>
          </a:xfrm>
          <a:prstGeom prst="arc">
            <a:avLst>
              <a:gd name="adj1" fmla="val 19691445"/>
              <a:gd name="adj2" fmla="val 182108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Bue 139"/>
          <p:cNvSpPr/>
          <p:nvPr/>
        </p:nvSpPr>
        <p:spPr>
          <a:xfrm rot="6718113" flipH="1" flipV="1">
            <a:off x="1868195" y="1735790"/>
            <a:ext cx="864096" cy="1368152"/>
          </a:xfrm>
          <a:prstGeom prst="arc">
            <a:avLst>
              <a:gd name="adj1" fmla="val 19975094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TekstSylinder 159"/>
          <p:cNvSpPr txBox="1"/>
          <p:nvPr/>
        </p:nvSpPr>
        <p:spPr>
          <a:xfrm rot="4603358">
            <a:off x="2074920" y="1491024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336˚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1" name="TekstSylinder 160"/>
          <p:cNvSpPr txBox="1"/>
          <p:nvPr/>
        </p:nvSpPr>
        <p:spPr>
          <a:xfrm rot="21448378">
            <a:off x="1719358" y="187335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268˚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2" name="TekstSylinder 161"/>
          <p:cNvSpPr txBox="1"/>
          <p:nvPr/>
        </p:nvSpPr>
        <p:spPr>
          <a:xfrm rot="815065">
            <a:off x="1841095" y="1770881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286˚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4" name="Rett linje 163"/>
          <p:cNvCxnSpPr/>
          <p:nvPr/>
        </p:nvCxnSpPr>
        <p:spPr>
          <a:xfrm flipH="1" flipV="1">
            <a:off x="1020552" y="1609071"/>
            <a:ext cx="673429" cy="195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Rett linje 183"/>
          <p:cNvCxnSpPr/>
          <p:nvPr/>
        </p:nvCxnSpPr>
        <p:spPr>
          <a:xfrm flipV="1">
            <a:off x="1995348" y="919547"/>
            <a:ext cx="175374" cy="44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Rett linje 184"/>
          <p:cNvCxnSpPr/>
          <p:nvPr/>
        </p:nvCxnSpPr>
        <p:spPr>
          <a:xfrm flipV="1">
            <a:off x="994018" y="1502859"/>
            <a:ext cx="72008" cy="2071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915189" y="1949345"/>
            <a:ext cx="5730" cy="1843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Bue 192"/>
          <p:cNvSpPr/>
          <p:nvPr/>
        </p:nvSpPr>
        <p:spPr>
          <a:xfrm rot="17400104" flipH="1" flipV="1">
            <a:off x="3767341" y="2212271"/>
            <a:ext cx="777737" cy="1368152"/>
          </a:xfrm>
          <a:prstGeom prst="arc">
            <a:avLst>
              <a:gd name="adj1" fmla="val 18645632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Bue 193"/>
          <p:cNvSpPr/>
          <p:nvPr/>
        </p:nvSpPr>
        <p:spPr>
          <a:xfrm rot="17577139" flipH="1" flipV="1">
            <a:off x="3689174" y="2291130"/>
            <a:ext cx="1085199" cy="942353"/>
          </a:xfrm>
          <a:prstGeom prst="arc">
            <a:avLst>
              <a:gd name="adj1" fmla="val 18625030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ihåndsform 194"/>
          <p:cNvSpPr/>
          <p:nvPr/>
        </p:nvSpPr>
        <p:spPr>
          <a:xfrm>
            <a:off x="5036910" y="2624105"/>
            <a:ext cx="399908" cy="153507"/>
          </a:xfrm>
          <a:custGeom>
            <a:avLst/>
            <a:gdLst>
              <a:gd name="connsiteX0" fmla="*/ 171308 w 399908"/>
              <a:gd name="connsiteY0" fmla="*/ 4420 h 153507"/>
              <a:gd name="connsiteX1" fmla="*/ 171308 w 399908"/>
              <a:gd name="connsiteY1" fmla="*/ 4420 h 153507"/>
              <a:gd name="connsiteX2" fmla="*/ 52038 w 399908"/>
              <a:gd name="connsiteY2" fmla="*/ 34237 h 153507"/>
              <a:gd name="connsiteX3" fmla="*/ 32160 w 399908"/>
              <a:gd name="connsiteY3" fmla="*/ 64054 h 153507"/>
              <a:gd name="connsiteX4" fmla="*/ 22221 w 399908"/>
              <a:gd name="connsiteY4" fmla="*/ 93872 h 153507"/>
              <a:gd name="connsiteX5" fmla="*/ 2343 w 399908"/>
              <a:gd name="connsiteY5" fmla="*/ 123689 h 153507"/>
              <a:gd name="connsiteX6" fmla="*/ 61978 w 399908"/>
              <a:gd name="connsiteY6" fmla="*/ 153507 h 153507"/>
              <a:gd name="connsiteX7" fmla="*/ 360151 w 399908"/>
              <a:gd name="connsiteY7" fmla="*/ 143567 h 153507"/>
              <a:gd name="connsiteX8" fmla="*/ 389969 w 399908"/>
              <a:gd name="connsiteY8" fmla="*/ 133628 h 153507"/>
              <a:gd name="connsiteX9" fmla="*/ 399908 w 399908"/>
              <a:gd name="connsiteY9" fmla="*/ 103811 h 153507"/>
              <a:gd name="connsiteX10" fmla="*/ 370091 w 399908"/>
              <a:gd name="connsiteY10" fmla="*/ 83933 h 153507"/>
              <a:gd name="connsiteX11" fmla="*/ 280638 w 399908"/>
              <a:gd name="connsiteY11" fmla="*/ 64054 h 153507"/>
              <a:gd name="connsiteX12" fmla="*/ 221004 w 399908"/>
              <a:gd name="connsiteY12" fmla="*/ 44176 h 153507"/>
              <a:gd name="connsiteX13" fmla="*/ 191186 w 399908"/>
              <a:gd name="connsiteY13" fmla="*/ 34237 h 153507"/>
              <a:gd name="connsiteX14" fmla="*/ 141491 w 399908"/>
              <a:gd name="connsiteY14" fmla="*/ 24298 h 153507"/>
              <a:gd name="connsiteX15" fmla="*/ 171308 w 399908"/>
              <a:gd name="connsiteY15" fmla="*/ 4420 h 15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908" h="153507">
                <a:moveTo>
                  <a:pt x="171308" y="4420"/>
                </a:moveTo>
                <a:lnTo>
                  <a:pt x="171308" y="4420"/>
                </a:lnTo>
                <a:cubicBezTo>
                  <a:pt x="121578" y="9946"/>
                  <a:pt x="86275" y="0"/>
                  <a:pt x="52038" y="34237"/>
                </a:cubicBezTo>
                <a:cubicBezTo>
                  <a:pt x="43591" y="42683"/>
                  <a:pt x="38786" y="54115"/>
                  <a:pt x="32160" y="64054"/>
                </a:cubicBezTo>
                <a:cubicBezTo>
                  <a:pt x="28847" y="73993"/>
                  <a:pt x="26906" y="84501"/>
                  <a:pt x="22221" y="93872"/>
                </a:cubicBezTo>
                <a:cubicBezTo>
                  <a:pt x="16879" y="104556"/>
                  <a:pt x="0" y="111976"/>
                  <a:pt x="2343" y="123689"/>
                </a:cubicBezTo>
                <a:cubicBezTo>
                  <a:pt x="5095" y="137450"/>
                  <a:pt x="52212" y="150251"/>
                  <a:pt x="61978" y="153507"/>
                </a:cubicBezTo>
                <a:cubicBezTo>
                  <a:pt x="161369" y="150194"/>
                  <a:pt x="260887" y="149583"/>
                  <a:pt x="360151" y="143567"/>
                </a:cubicBezTo>
                <a:cubicBezTo>
                  <a:pt x="370609" y="142933"/>
                  <a:pt x="382561" y="141036"/>
                  <a:pt x="389969" y="133628"/>
                </a:cubicBezTo>
                <a:cubicBezTo>
                  <a:pt x="397377" y="126220"/>
                  <a:pt x="396595" y="113750"/>
                  <a:pt x="399908" y="103811"/>
                </a:cubicBezTo>
                <a:cubicBezTo>
                  <a:pt x="389969" y="97185"/>
                  <a:pt x="380775" y="89275"/>
                  <a:pt x="370091" y="83933"/>
                </a:cubicBezTo>
                <a:cubicBezTo>
                  <a:pt x="341656" y="69716"/>
                  <a:pt x="311172" y="71688"/>
                  <a:pt x="280638" y="64054"/>
                </a:cubicBezTo>
                <a:cubicBezTo>
                  <a:pt x="260310" y="58972"/>
                  <a:pt x="240882" y="50802"/>
                  <a:pt x="221004" y="44176"/>
                </a:cubicBezTo>
                <a:cubicBezTo>
                  <a:pt x="211065" y="40863"/>
                  <a:pt x="201459" y="36292"/>
                  <a:pt x="191186" y="34237"/>
                </a:cubicBezTo>
                <a:cubicBezTo>
                  <a:pt x="174621" y="30924"/>
                  <a:pt x="158154" y="27075"/>
                  <a:pt x="141491" y="24298"/>
                </a:cubicBezTo>
                <a:cubicBezTo>
                  <a:pt x="138223" y="23753"/>
                  <a:pt x="166339" y="7733"/>
                  <a:pt x="171308" y="44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TekstSylinder 195"/>
          <p:cNvSpPr txBox="1"/>
          <p:nvPr/>
        </p:nvSpPr>
        <p:spPr>
          <a:xfrm rot="19660691">
            <a:off x="4396880" y="30085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058˚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8" name="Rett linje 197"/>
          <p:cNvCxnSpPr/>
          <p:nvPr/>
        </p:nvCxnSpPr>
        <p:spPr>
          <a:xfrm>
            <a:off x="5171023" y="2680627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Rett linje 198"/>
          <p:cNvCxnSpPr/>
          <p:nvPr/>
        </p:nvCxnSpPr>
        <p:spPr>
          <a:xfrm>
            <a:off x="4902946" y="2827951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Rett linje 199"/>
          <p:cNvCxnSpPr/>
          <p:nvPr/>
        </p:nvCxnSpPr>
        <p:spPr>
          <a:xfrm>
            <a:off x="4959633" y="278188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e 230"/>
          <p:cNvGrpSpPr/>
          <p:nvPr/>
        </p:nvGrpSpPr>
        <p:grpSpPr>
          <a:xfrm>
            <a:off x="3082250" y="2654987"/>
            <a:ext cx="412774" cy="146218"/>
            <a:chOff x="2490066" y="4834728"/>
            <a:chExt cx="412774" cy="146218"/>
          </a:xfrm>
        </p:grpSpPr>
        <p:sp>
          <p:nvSpPr>
            <p:cNvPr id="62" name="Rektangel 61"/>
            <p:cNvSpPr/>
            <p:nvPr/>
          </p:nvSpPr>
          <p:spPr>
            <a:xfrm rot="2280040">
              <a:off x="2501462" y="4834728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Rektangel 229"/>
            <p:cNvSpPr/>
            <p:nvPr/>
          </p:nvSpPr>
          <p:spPr>
            <a:xfrm rot="2280040">
              <a:off x="2490066" y="4935227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53" name="Rett linje 252"/>
          <p:cNvCxnSpPr/>
          <p:nvPr/>
        </p:nvCxnSpPr>
        <p:spPr>
          <a:xfrm>
            <a:off x="2136894" y="1185458"/>
            <a:ext cx="71627" cy="283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Rett linje 255"/>
          <p:cNvCxnSpPr/>
          <p:nvPr/>
        </p:nvCxnSpPr>
        <p:spPr>
          <a:xfrm>
            <a:off x="2076690" y="944177"/>
            <a:ext cx="50679" cy="193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Rett linje 258"/>
          <p:cNvCxnSpPr/>
          <p:nvPr/>
        </p:nvCxnSpPr>
        <p:spPr>
          <a:xfrm flipH="1">
            <a:off x="2065938" y="11246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Rett linje 262"/>
          <p:cNvCxnSpPr/>
          <p:nvPr/>
        </p:nvCxnSpPr>
        <p:spPr>
          <a:xfrm flipH="1">
            <a:off x="2061716" y="10544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Rett linje 275"/>
          <p:cNvCxnSpPr/>
          <p:nvPr/>
        </p:nvCxnSpPr>
        <p:spPr>
          <a:xfrm flipH="1" flipV="1">
            <a:off x="1755894" y="1826014"/>
            <a:ext cx="111920" cy="28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Rett linje 280"/>
          <p:cNvCxnSpPr/>
          <p:nvPr/>
        </p:nvCxnSpPr>
        <p:spPr>
          <a:xfrm flipH="1">
            <a:off x="1589569" y="1741013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tt linje 286"/>
          <p:cNvCxnSpPr/>
          <p:nvPr/>
        </p:nvCxnSpPr>
        <p:spPr>
          <a:xfrm flipH="1">
            <a:off x="1672425" y="1739988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977350" y="1992897"/>
            <a:ext cx="261938" cy="9526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Rett linje 293"/>
          <p:cNvCxnSpPr/>
          <p:nvPr/>
        </p:nvCxnSpPr>
        <p:spPr>
          <a:xfrm flipH="1" flipV="1">
            <a:off x="2093620" y="1919615"/>
            <a:ext cx="188530" cy="44512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tt linje 297"/>
          <p:cNvCxnSpPr/>
          <p:nvPr/>
        </p:nvCxnSpPr>
        <p:spPr>
          <a:xfrm flipV="1">
            <a:off x="1470144" y="2006915"/>
            <a:ext cx="289868" cy="9599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tt linje 301"/>
          <p:cNvCxnSpPr/>
          <p:nvPr/>
        </p:nvCxnSpPr>
        <p:spPr>
          <a:xfrm flipV="1">
            <a:off x="917694" y="2018896"/>
            <a:ext cx="488156" cy="1905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Rett linje 302"/>
          <p:cNvCxnSpPr/>
          <p:nvPr/>
        </p:nvCxnSpPr>
        <p:spPr>
          <a:xfrm flipH="1">
            <a:off x="1360606" y="1932582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Rett linje 304"/>
          <p:cNvCxnSpPr/>
          <p:nvPr/>
        </p:nvCxnSpPr>
        <p:spPr>
          <a:xfrm flipH="1">
            <a:off x="1421858" y="1930145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kstSylinder 314"/>
          <p:cNvSpPr txBox="1"/>
          <p:nvPr/>
        </p:nvSpPr>
        <p:spPr>
          <a:xfrm>
            <a:off x="740782" y="1788233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6" name="TekstSylinder 315"/>
          <p:cNvSpPr txBox="1"/>
          <p:nvPr/>
        </p:nvSpPr>
        <p:spPr>
          <a:xfrm>
            <a:off x="889872" y="1342895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9" name="Rett pil 318"/>
          <p:cNvCxnSpPr/>
          <p:nvPr/>
        </p:nvCxnSpPr>
        <p:spPr>
          <a:xfrm>
            <a:off x="3802330" y="3087035"/>
            <a:ext cx="209275" cy="16997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Rett linje 323"/>
          <p:cNvCxnSpPr/>
          <p:nvPr/>
        </p:nvCxnSpPr>
        <p:spPr>
          <a:xfrm flipV="1">
            <a:off x="3972567" y="3198972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Rett linje 331"/>
          <p:cNvCxnSpPr/>
          <p:nvPr/>
        </p:nvCxnSpPr>
        <p:spPr>
          <a:xfrm flipH="1">
            <a:off x="4658638" y="2932725"/>
            <a:ext cx="242593" cy="152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Rett linje 334"/>
          <p:cNvCxnSpPr/>
          <p:nvPr/>
        </p:nvCxnSpPr>
        <p:spPr>
          <a:xfrm flipH="1">
            <a:off x="4961056" y="2742498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Rett linje 337"/>
          <p:cNvCxnSpPr/>
          <p:nvPr/>
        </p:nvCxnSpPr>
        <p:spPr>
          <a:xfrm flipH="1">
            <a:off x="5208260" y="25893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Rett linje 339"/>
          <p:cNvCxnSpPr/>
          <p:nvPr/>
        </p:nvCxnSpPr>
        <p:spPr>
          <a:xfrm flipH="1">
            <a:off x="5517823" y="23988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Rett linje 340"/>
          <p:cNvCxnSpPr/>
          <p:nvPr/>
        </p:nvCxnSpPr>
        <p:spPr>
          <a:xfrm>
            <a:off x="5456738" y="248954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Rett linje 341"/>
          <p:cNvCxnSpPr/>
          <p:nvPr/>
        </p:nvCxnSpPr>
        <p:spPr>
          <a:xfrm>
            <a:off x="5518003" y="244610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Rett linje 368"/>
          <p:cNvCxnSpPr/>
          <p:nvPr/>
        </p:nvCxnSpPr>
        <p:spPr>
          <a:xfrm>
            <a:off x="5729030" y="2339910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kstSylinder 369"/>
          <p:cNvSpPr txBox="1"/>
          <p:nvPr/>
        </p:nvSpPr>
        <p:spPr>
          <a:xfrm>
            <a:off x="3946346" y="301502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2000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1" name="Rett linje 370"/>
          <p:cNvCxnSpPr/>
          <p:nvPr/>
        </p:nvCxnSpPr>
        <p:spPr>
          <a:xfrm flipV="1">
            <a:off x="3980780" y="3026281"/>
            <a:ext cx="278691" cy="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Rett linje 376"/>
          <p:cNvCxnSpPr/>
          <p:nvPr/>
        </p:nvCxnSpPr>
        <p:spPr>
          <a:xfrm flipH="1" flipV="1">
            <a:off x="4718605" y="3363266"/>
            <a:ext cx="408744" cy="41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Rett linje 379"/>
          <p:cNvCxnSpPr/>
          <p:nvPr/>
        </p:nvCxnSpPr>
        <p:spPr>
          <a:xfrm flipH="1" flipV="1">
            <a:off x="5209358" y="3416572"/>
            <a:ext cx="397743" cy="451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kstSylinder 380"/>
          <p:cNvSpPr txBox="1"/>
          <p:nvPr/>
        </p:nvSpPr>
        <p:spPr>
          <a:xfrm rot="330570">
            <a:off x="4422714" y="32310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096˚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83" name="Rett linje 382"/>
          <p:cNvCxnSpPr/>
          <p:nvPr/>
        </p:nvCxnSpPr>
        <p:spPr>
          <a:xfrm flipH="1">
            <a:off x="5059440" y="3306361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Rett linje 384"/>
          <p:cNvCxnSpPr/>
          <p:nvPr/>
        </p:nvCxnSpPr>
        <p:spPr>
          <a:xfrm flipH="1">
            <a:off x="5142105" y="3311259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Rett linje 387"/>
          <p:cNvCxnSpPr/>
          <p:nvPr/>
        </p:nvCxnSpPr>
        <p:spPr>
          <a:xfrm flipH="1">
            <a:off x="5594796" y="3400169"/>
            <a:ext cx="16402" cy="1312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Rektangel 391"/>
          <p:cNvSpPr/>
          <p:nvPr/>
        </p:nvSpPr>
        <p:spPr>
          <a:xfrm rot="286800">
            <a:off x="5664656" y="3433157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3" name="TekstSylinder 392"/>
          <p:cNvSpPr txBox="1"/>
          <p:nvPr/>
        </p:nvSpPr>
        <p:spPr>
          <a:xfrm>
            <a:off x="5448666" y="3239935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4" name="TekstSylinder 393"/>
          <p:cNvSpPr txBox="1"/>
          <p:nvPr/>
        </p:nvSpPr>
        <p:spPr>
          <a:xfrm>
            <a:off x="5003658" y="251737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5" name="TekstSylinder 394"/>
          <p:cNvSpPr txBox="1"/>
          <p:nvPr/>
        </p:nvSpPr>
        <p:spPr>
          <a:xfrm>
            <a:off x="5556914" y="217783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uppe 397"/>
          <p:cNvGrpSpPr/>
          <p:nvPr/>
        </p:nvGrpSpPr>
        <p:grpSpPr>
          <a:xfrm>
            <a:off x="2434178" y="1776027"/>
            <a:ext cx="360040" cy="153888"/>
            <a:chOff x="2780928" y="2771800"/>
            <a:chExt cx="360040" cy="153888"/>
          </a:xfrm>
        </p:grpSpPr>
        <p:sp>
          <p:nvSpPr>
            <p:cNvPr id="396" name="TekstSylinder 395"/>
            <p:cNvSpPr txBox="1"/>
            <p:nvPr/>
          </p:nvSpPr>
          <p:spPr>
            <a:xfrm>
              <a:off x="2780928" y="2771800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2000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97" name="Rett linje 396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9" name="TekstSylinder 398"/>
          <p:cNvSpPr txBox="1"/>
          <p:nvPr/>
        </p:nvSpPr>
        <p:spPr>
          <a:xfrm>
            <a:off x="0" y="4211960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31R (MANSA-1)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308˚ to 2000’ by 6nm, then climb 336˚ to be at or above 6000’ at       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AL GURM.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kstSylinder 85"/>
          <p:cNvSpPr txBox="1"/>
          <p:nvPr/>
        </p:nvSpPr>
        <p:spPr>
          <a:xfrm>
            <a:off x="0" y="5724128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31R (MANSA-2)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308˚ to 2000’ by 6nm, then climb 286˚ to be at or above 6000’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EYEBALL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TekstSylinder 86"/>
          <p:cNvSpPr txBox="1"/>
          <p:nvPr/>
        </p:nvSpPr>
        <p:spPr>
          <a:xfrm>
            <a:off x="0" y="7020272"/>
            <a:ext cx="27809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31R (MANSA-3)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308˚ to 2000’ by 6nm, then climb 268˚ to be at or above 6000’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HEXX.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TekstSylinder 87"/>
          <p:cNvSpPr txBox="1"/>
          <p:nvPr/>
        </p:nvSpPr>
        <p:spPr>
          <a:xfrm>
            <a:off x="4077072" y="4242403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13L (LUGAL-1)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128˚ to 2000’ by 6nm, then climb 058˚ to be at or above 6000’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LAKE.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Continue own navigation from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LAKE.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kstSylinder 88"/>
          <p:cNvSpPr txBox="1"/>
          <p:nvPr/>
        </p:nvSpPr>
        <p:spPr>
          <a:xfrm>
            <a:off x="4077072" y="702027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13L (LUGAL-3)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128˚ to 2000’ by 6nm, then climb 096˚ to be at or above 6000’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VILLAGE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kstSylinder 89"/>
          <p:cNvSpPr txBox="1"/>
          <p:nvPr/>
        </p:nvSpPr>
        <p:spPr>
          <a:xfrm>
            <a:off x="4077072" y="5732174"/>
            <a:ext cx="27809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13L (LUGAL-2)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128˚ to 2000’ by 6nm, then climb 058˚ to be at or above 6000’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LAKE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 Continue at or above 6000’ to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           X-JUNCTION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28057" y="2145989"/>
            <a:ext cx="1021510" cy="791137"/>
            <a:chOff x="3028057" y="2145989"/>
            <a:chExt cx="1021510" cy="791137"/>
          </a:xfrm>
        </p:grpSpPr>
        <p:sp>
          <p:nvSpPr>
            <p:cNvPr id="92" name="Bue 132"/>
            <p:cNvSpPr/>
            <p:nvPr/>
          </p:nvSpPr>
          <p:spPr>
            <a:xfrm rot="2861830" flipH="1" flipV="1">
              <a:off x="3440720" y="2328279"/>
              <a:ext cx="646800" cy="570894"/>
            </a:xfrm>
            <a:prstGeom prst="arc">
              <a:avLst>
                <a:gd name="adj1" fmla="val 14996695"/>
                <a:gd name="adj2" fmla="val 19494464"/>
              </a:avLst>
            </a:prstGeom>
            <a:ln w="19050">
              <a:solidFill>
                <a:schemeClr val="tx1"/>
              </a:solidFill>
              <a:prstDash val="sysDash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Bue 132"/>
            <p:cNvSpPr/>
            <p:nvPr/>
          </p:nvSpPr>
          <p:spPr>
            <a:xfrm rot="18213418" flipH="1">
              <a:off x="3025544" y="2148502"/>
              <a:ext cx="434896" cy="429870"/>
            </a:xfrm>
            <a:prstGeom prst="arc">
              <a:avLst>
                <a:gd name="adj1" fmla="val 7712953"/>
                <a:gd name="adj2" fmla="val 0"/>
              </a:avLst>
            </a:prstGeom>
            <a:ln w="19050">
              <a:solidFill>
                <a:schemeClr val="tx1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kstSylinder 369"/>
            <p:cNvSpPr txBox="1"/>
            <p:nvPr/>
          </p:nvSpPr>
          <p:spPr>
            <a:xfrm>
              <a:off x="3278881" y="2363557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1500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4" name="Rett linje 370"/>
            <p:cNvCxnSpPr/>
            <p:nvPr/>
          </p:nvCxnSpPr>
          <p:spPr>
            <a:xfrm flipV="1">
              <a:off x="3308803" y="2373472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272157" y="2359386"/>
            <a:ext cx="1249281" cy="944093"/>
            <a:chOff x="2272157" y="2359386"/>
            <a:chExt cx="1249281" cy="944093"/>
          </a:xfrm>
        </p:grpSpPr>
        <p:sp>
          <p:nvSpPr>
            <p:cNvPr id="95" name="Bue 132"/>
            <p:cNvSpPr/>
            <p:nvPr/>
          </p:nvSpPr>
          <p:spPr>
            <a:xfrm rot="7677388" flipH="1">
              <a:off x="3049414" y="2831455"/>
              <a:ext cx="461935" cy="482113"/>
            </a:xfrm>
            <a:prstGeom prst="arc">
              <a:avLst>
                <a:gd name="adj1" fmla="val 7712953"/>
                <a:gd name="adj2" fmla="val 0"/>
              </a:avLst>
            </a:prstGeom>
            <a:ln w="19050">
              <a:solidFill>
                <a:schemeClr val="tx1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Bue 132"/>
            <p:cNvSpPr/>
            <p:nvPr/>
          </p:nvSpPr>
          <p:spPr>
            <a:xfrm rot="3115522">
              <a:off x="2236279" y="2395264"/>
              <a:ext cx="828447" cy="756691"/>
            </a:xfrm>
            <a:prstGeom prst="arc">
              <a:avLst>
                <a:gd name="adj1" fmla="val 14996695"/>
                <a:gd name="adj2" fmla="val 19494464"/>
              </a:avLst>
            </a:prstGeom>
            <a:ln w="19050">
              <a:solidFill>
                <a:schemeClr val="tx1"/>
              </a:solidFill>
              <a:prstDash val="sysDash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TekstSylinder 369"/>
            <p:cNvSpPr txBox="1"/>
            <p:nvPr/>
          </p:nvSpPr>
          <p:spPr>
            <a:xfrm>
              <a:off x="2846412" y="2901903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1500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8" name="Rett linje 370"/>
            <p:cNvCxnSpPr/>
            <p:nvPr/>
          </p:nvCxnSpPr>
          <p:spPr>
            <a:xfrm flipV="1">
              <a:off x="2876334" y="2911818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ktangel 390"/>
          <p:cNvSpPr/>
          <p:nvPr/>
        </p:nvSpPr>
        <p:spPr>
          <a:xfrm rot="1051375">
            <a:off x="5539423" y="3406071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7" name="Rett linje 216"/>
          <p:cNvCxnSpPr/>
          <p:nvPr/>
        </p:nvCxnSpPr>
        <p:spPr>
          <a:xfrm flipH="1">
            <a:off x="5683816" y="2279096"/>
            <a:ext cx="135011" cy="23512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Rett linje 354"/>
          <p:cNvCxnSpPr/>
          <p:nvPr/>
        </p:nvCxnSpPr>
        <p:spPr>
          <a:xfrm flipH="1" flipV="1">
            <a:off x="5621185" y="2310053"/>
            <a:ext cx="252411" cy="2071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Rett linje 359"/>
          <p:cNvCxnSpPr/>
          <p:nvPr/>
        </p:nvCxnSpPr>
        <p:spPr>
          <a:xfrm flipH="1">
            <a:off x="5706909" y="2286240"/>
            <a:ext cx="135732" cy="24050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Rett linje 360"/>
          <p:cNvCxnSpPr/>
          <p:nvPr/>
        </p:nvCxnSpPr>
        <p:spPr>
          <a:xfrm flipH="1" flipV="1">
            <a:off x="5635471" y="2283859"/>
            <a:ext cx="261938" cy="2190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Smultring 99"/>
          <p:cNvSpPr/>
          <p:nvPr/>
        </p:nvSpPr>
        <p:spPr>
          <a:xfrm rot="20005243">
            <a:off x="3855208" y="3144770"/>
            <a:ext cx="360040" cy="216024"/>
          </a:xfrm>
          <a:prstGeom prst="donut">
            <a:avLst>
              <a:gd name="adj" fmla="val 401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362170" y="1954573"/>
            <a:ext cx="216024" cy="12435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2127726" y="251321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OMAM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980728" y="179512"/>
            <a:ext cx="496855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 pitchFamily="34" charset="0"/>
                <a:cs typeface="Arial" pitchFamily="34" charset="0"/>
              </a:rPr>
              <a:t>AL DAHFRA VFR RECOVERY ROUTES</a:t>
            </a:r>
            <a:endParaRPr lang="en-US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35" name="TekstSylinder 34"/>
          <p:cNvSpPr txBox="1"/>
          <p:nvPr/>
        </p:nvSpPr>
        <p:spPr>
          <a:xfrm>
            <a:off x="1844824" y="2091099"/>
            <a:ext cx="78367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HARBOUR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3" name="TekstSylinder 72"/>
          <p:cNvSpPr txBox="1"/>
          <p:nvPr/>
        </p:nvSpPr>
        <p:spPr>
          <a:xfrm>
            <a:off x="1268760" y="854787"/>
            <a:ext cx="72008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AL GURM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4" name="TekstSylinder 73"/>
          <p:cNvSpPr txBox="1"/>
          <p:nvPr/>
        </p:nvSpPr>
        <p:spPr>
          <a:xfrm>
            <a:off x="332656" y="1473621"/>
            <a:ext cx="72008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EYEBALL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5" name="TekstSylinder 74"/>
          <p:cNvSpPr txBox="1"/>
          <p:nvPr/>
        </p:nvSpPr>
        <p:spPr>
          <a:xfrm>
            <a:off x="777994" y="20789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HEXX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6" name="TekstSylinder 75"/>
          <p:cNvSpPr txBox="1"/>
          <p:nvPr/>
        </p:nvSpPr>
        <p:spPr>
          <a:xfrm>
            <a:off x="3356992" y="3356849"/>
            <a:ext cx="99857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RACETRACK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7" name="TekstSylinder 76"/>
          <p:cNvSpPr txBox="1"/>
          <p:nvPr/>
        </p:nvSpPr>
        <p:spPr>
          <a:xfrm>
            <a:off x="5151774" y="27269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Lake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8" name="TekstSylinder 77"/>
          <p:cNvSpPr txBox="1"/>
          <p:nvPr/>
        </p:nvSpPr>
        <p:spPr>
          <a:xfrm>
            <a:off x="5740654" y="2525579"/>
            <a:ext cx="1117346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X-JUNCTION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0" name="TekstSylinder 79"/>
          <p:cNvSpPr txBox="1"/>
          <p:nvPr/>
        </p:nvSpPr>
        <p:spPr>
          <a:xfrm>
            <a:off x="5522133" y="3488578"/>
            <a:ext cx="64807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VILLAGE</a:t>
            </a:r>
          </a:p>
        </p:txBody>
      </p:sp>
      <p:cxnSp>
        <p:nvCxnSpPr>
          <p:cNvPr id="81" name="Rett linje 80"/>
          <p:cNvCxnSpPr>
            <a:stCxn id="62" idx="1"/>
          </p:cNvCxnSpPr>
          <p:nvPr/>
        </p:nvCxnSpPr>
        <p:spPr>
          <a:xfrm flipH="1" flipV="1">
            <a:off x="2994656" y="2439464"/>
            <a:ext cx="141535" cy="114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kstSylinder 82"/>
          <p:cNvSpPr txBox="1"/>
          <p:nvPr/>
        </p:nvSpPr>
        <p:spPr>
          <a:xfrm rot="2350827">
            <a:off x="2683688" y="2200753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128˚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4" name="Rett pil 83"/>
          <p:cNvCxnSpPr/>
          <p:nvPr/>
        </p:nvCxnSpPr>
        <p:spPr>
          <a:xfrm flipH="1" flipV="1">
            <a:off x="2487607" y="2032117"/>
            <a:ext cx="247826" cy="19940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 rot="2375718">
            <a:off x="3541736" y="288939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308˚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7" name="Rett linje 106"/>
          <p:cNvCxnSpPr>
            <a:stCxn id="62" idx="3"/>
          </p:cNvCxnSpPr>
          <p:nvPr/>
        </p:nvCxnSpPr>
        <p:spPr>
          <a:xfrm>
            <a:off x="3452478" y="2801405"/>
            <a:ext cx="151778" cy="1280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V="1">
            <a:off x="2434178" y="1969446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Bue 132"/>
          <p:cNvSpPr/>
          <p:nvPr/>
        </p:nvSpPr>
        <p:spPr>
          <a:xfrm rot="18213418" flipH="1">
            <a:off x="2290089" y="1186304"/>
            <a:ext cx="838115" cy="993967"/>
          </a:xfrm>
          <a:prstGeom prst="arc">
            <a:avLst>
              <a:gd name="adj1" fmla="val 18395048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Bue 138"/>
          <p:cNvSpPr/>
          <p:nvPr/>
        </p:nvSpPr>
        <p:spPr>
          <a:xfrm rot="6718113" flipH="1" flipV="1">
            <a:off x="1927077" y="1916688"/>
            <a:ext cx="757744" cy="932466"/>
          </a:xfrm>
          <a:prstGeom prst="arc">
            <a:avLst>
              <a:gd name="adj1" fmla="val 19691445"/>
              <a:gd name="adj2" fmla="val 182108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Bue 139"/>
          <p:cNvSpPr/>
          <p:nvPr/>
        </p:nvSpPr>
        <p:spPr>
          <a:xfrm rot="6718113" flipH="1" flipV="1">
            <a:off x="1868195" y="1735790"/>
            <a:ext cx="864096" cy="1368152"/>
          </a:xfrm>
          <a:prstGeom prst="arc">
            <a:avLst>
              <a:gd name="adj1" fmla="val 19975094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TekstSylinder 159"/>
          <p:cNvSpPr txBox="1"/>
          <p:nvPr/>
        </p:nvSpPr>
        <p:spPr>
          <a:xfrm rot="4603358">
            <a:off x="2074920" y="1491024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156˚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1" name="TekstSylinder 160"/>
          <p:cNvSpPr txBox="1"/>
          <p:nvPr/>
        </p:nvSpPr>
        <p:spPr>
          <a:xfrm rot="21448378">
            <a:off x="1719358" y="187335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088˚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2" name="TekstSylinder 161"/>
          <p:cNvSpPr txBox="1"/>
          <p:nvPr/>
        </p:nvSpPr>
        <p:spPr>
          <a:xfrm rot="815065">
            <a:off x="1841095" y="1770881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100˚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4" name="Rett linje 163"/>
          <p:cNvCxnSpPr/>
          <p:nvPr/>
        </p:nvCxnSpPr>
        <p:spPr>
          <a:xfrm flipH="1" flipV="1">
            <a:off x="1020552" y="1609071"/>
            <a:ext cx="673429" cy="195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Rett linje 183"/>
          <p:cNvCxnSpPr/>
          <p:nvPr/>
        </p:nvCxnSpPr>
        <p:spPr>
          <a:xfrm flipV="1">
            <a:off x="1995348" y="919547"/>
            <a:ext cx="175374" cy="44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Rett linje 184"/>
          <p:cNvCxnSpPr/>
          <p:nvPr/>
        </p:nvCxnSpPr>
        <p:spPr>
          <a:xfrm flipV="1">
            <a:off x="994018" y="1502859"/>
            <a:ext cx="72008" cy="2071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915189" y="1949345"/>
            <a:ext cx="5730" cy="1843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Bue 192"/>
          <p:cNvSpPr/>
          <p:nvPr/>
        </p:nvSpPr>
        <p:spPr>
          <a:xfrm rot="17400104" flipH="1" flipV="1">
            <a:off x="3767341" y="2212271"/>
            <a:ext cx="777737" cy="1368152"/>
          </a:xfrm>
          <a:prstGeom prst="arc">
            <a:avLst>
              <a:gd name="adj1" fmla="val 18645632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Bue 193"/>
          <p:cNvSpPr/>
          <p:nvPr/>
        </p:nvSpPr>
        <p:spPr>
          <a:xfrm rot="17577139" flipH="1" flipV="1">
            <a:off x="3689174" y="2291130"/>
            <a:ext cx="1085199" cy="942353"/>
          </a:xfrm>
          <a:prstGeom prst="arc">
            <a:avLst>
              <a:gd name="adj1" fmla="val 18625030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ihåndsform 194"/>
          <p:cNvSpPr/>
          <p:nvPr/>
        </p:nvSpPr>
        <p:spPr>
          <a:xfrm>
            <a:off x="5036910" y="2624105"/>
            <a:ext cx="399908" cy="153507"/>
          </a:xfrm>
          <a:custGeom>
            <a:avLst/>
            <a:gdLst>
              <a:gd name="connsiteX0" fmla="*/ 171308 w 399908"/>
              <a:gd name="connsiteY0" fmla="*/ 4420 h 153507"/>
              <a:gd name="connsiteX1" fmla="*/ 171308 w 399908"/>
              <a:gd name="connsiteY1" fmla="*/ 4420 h 153507"/>
              <a:gd name="connsiteX2" fmla="*/ 52038 w 399908"/>
              <a:gd name="connsiteY2" fmla="*/ 34237 h 153507"/>
              <a:gd name="connsiteX3" fmla="*/ 32160 w 399908"/>
              <a:gd name="connsiteY3" fmla="*/ 64054 h 153507"/>
              <a:gd name="connsiteX4" fmla="*/ 22221 w 399908"/>
              <a:gd name="connsiteY4" fmla="*/ 93872 h 153507"/>
              <a:gd name="connsiteX5" fmla="*/ 2343 w 399908"/>
              <a:gd name="connsiteY5" fmla="*/ 123689 h 153507"/>
              <a:gd name="connsiteX6" fmla="*/ 61978 w 399908"/>
              <a:gd name="connsiteY6" fmla="*/ 153507 h 153507"/>
              <a:gd name="connsiteX7" fmla="*/ 360151 w 399908"/>
              <a:gd name="connsiteY7" fmla="*/ 143567 h 153507"/>
              <a:gd name="connsiteX8" fmla="*/ 389969 w 399908"/>
              <a:gd name="connsiteY8" fmla="*/ 133628 h 153507"/>
              <a:gd name="connsiteX9" fmla="*/ 399908 w 399908"/>
              <a:gd name="connsiteY9" fmla="*/ 103811 h 153507"/>
              <a:gd name="connsiteX10" fmla="*/ 370091 w 399908"/>
              <a:gd name="connsiteY10" fmla="*/ 83933 h 153507"/>
              <a:gd name="connsiteX11" fmla="*/ 280638 w 399908"/>
              <a:gd name="connsiteY11" fmla="*/ 64054 h 153507"/>
              <a:gd name="connsiteX12" fmla="*/ 221004 w 399908"/>
              <a:gd name="connsiteY12" fmla="*/ 44176 h 153507"/>
              <a:gd name="connsiteX13" fmla="*/ 191186 w 399908"/>
              <a:gd name="connsiteY13" fmla="*/ 34237 h 153507"/>
              <a:gd name="connsiteX14" fmla="*/ 141491 w 399908"/>
              <a:gd name="connsiteY14" fmla="*/ 24298 h 153507"/>
              <a:gd name="connsiteX15" fmla="*/ 171308 w 399908"/>
              <a:gd name="connsiteY15" fmla="*/ 4420 h 15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908" h="153507">
                <a:moveTo>
                  <a:pt x="171308" y="4420"/>
                </a:moveTo>
                <a:lnTo>
                  <a:pt x="171308" y="4420"/>
                </a:lnTo>
                <a:cubicBezTo>
                  <a:pt x="121578" y="9946"/>
                  <a:pt x="86275" y="0"/>
                  <a:pt x="52038" y="34237"/>
                </a:cubicBezTo>
                <a:cubicBezTo>
                  <a:pt x="43591" y="42683"/>
                  <a:pt x="38786" y="54115"/>
                  <a:pt x="32160" y="64054"/>
                </a:cubicBezTo>
                <a:cubicBezTo>
                  <a:pt x="28847" y="73993"/>
                  <a:pt x="26906" y="84501"/>
                  <a:pt x="22221" y="93872"/>
                </a:cubicBezTo>
                <a:cubicBezTo>
                  <a:pt x="16879" y="104556"/>
                  <a:pt x="0" y="111976"/>
                  <a:pt x="2343" y="123689"/>
                </a:cubicBezTo>
                <a:cubicBezTo>
                  <a:pt x="5095" y="137450"/>
                  <a:pt x="52212" y="150251"/>
                  <a:pt x="61978" y="153507"/>
                </a:cubicBezTo>
                <a:cubicBezTo>
                  <a:pt x="161369" y="150194"/>
                  <a:pt x="260887" y="149583"/>
                  <a:pt x="360151" y="143567"/>
                </a:cubicBezTo>
                <a:cubicBezTo>
                  <a:pt x="370609" y="142933"/>
                  <a:pt x="382561" y="141036"/>
                  <a:pt x="389969" y="133628"/>
                </a:cubicBezTo>
                <a:cubicBezTo>
                  <a:pt x="397377" y="126220"/>
                  <a:pt x="396595" y="113750"/>
                  <a:pt x="399908" y="103811"/>
                </a:cubicBezTo>
                <a:cubicBezTo>
                  <a:pt x="389969" y="97185"/>
                  <a:pt x="380775" y="89275"/>
                  <a:pt x="370091" y="83933"/>
                </a:cubicBezTo>
                <a:cubicBezTo>
                  <a:pt x="341656" y="69716"/>
                  <a:pt x="311172" y="71688"/>
                  <a:pt x="280638" y="64054"/>
                </a:cubicBezTo>
                <a:cubicBezTo>
                  <a:pt x="260310" y="58972"/>
                  <a:pt x="240882" y="50802"/>
                  <a:pt x="221004" y="44176"/>
                </a:cubicBezTo>
                <a:cubicBezTo>
                  <a:pt x="211065" y="40863"/>
                  <a:pt x="201459" y="36292"/>
                  <a:pt x="191186" y="34237"/>
                </a:cubicBezTo>
                <a:cubicBezTo>
                  <a:pt x="174621" y="30924"/>
                  <a:pt x="158154" y="27075"/>
                  <a:pt x="141491" y="24298"/>
                </a:cubicBezTo>
                <a:cubicBezTo>
                  <a:pt x="138223" y="23753"/>
                  <a:pt x="166339" y="7733"/>
                  <a:pt x="171308" y="44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TekstSylinder 195"/>
          <p:cNvSpPr txBox="1"/>
          <p:nvPr/>
        </p:nvSpPr>
        <p:spPr>
          <a:xfrm rot="19660691">
            <a:off x="4396880" y="30085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238˚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8" name="Rett linje 197"/>
          <p:cNvCxnSpPr/>
          <p:nvPr/>
        </p:nvCxnSpPr>
        <p:spPr>
          <a:xfrm>
            <a:off x="5171023" y="2680627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Rett linje 198"/>
          <p:cNvCxnSpPr/>
          <p:nvPr/>
        </p:nvCxnSpPr>
        <p:spPr>
          <a:xfrm>
            <a:off x="4902946" y="2827951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Rett linje 199"/>
          <p:cNvCxnSpPr/>
          <p:nvPr/>
        </p:nvCxnSpPr>
        <p:spPr>
          <a:xfrm>
            <a:off x="4959633" y="278188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e 230"/>
          <p:cNvGrpSpPr/>
          <p:nvPr/>
        </p:nvGrpSpPr>
        <p:grpSpPr>
          <a:xfrm>
            <a:off x="3082250" y="2654987"/>
            <a:ext cx="412774" cy="146218"/>
            <a:chOff x="2490066" y="4834728"/>
            <a:chExt cx="412774" cy="146218"/>
          </a:xfrm>
        </p:grpSpPr>
        <p:sp>
          <p:nvSpPr>
            <p:cNvPr id="62" name="Rektangel 61"/>
            <p:cNvSpPr/>
            <p:nvPr/>
          </p:nvSpPr>
          <p:spPr>
            <a:xfrm rot="2280040">
              <a:off x="2501462" y="4834728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Rektangel 229"/>
            <p:cNvSpPr/>
            <p:nvPr/>
          </p:nvSpPr>
          <p:spPr>
            <a:xfrm rot="2280040">
              <a:off x="2490066" y="4935227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53" name="Rett linje 252"/>
          <p:cNvCxnSpPr/>
          <p:nvPr/>
        </p:nvCxnSpPr>
        <p:spPr>
          <a:xfrm>
            <a:off x="2136894" y="1185458"/>
            <a:ext cx="71627" cy="283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Rett linje 255"/>
          <p:cNvCxnSpPr/>
          <p:nvPr/>
        </p:nvCxnSpPr>
        <p:spPr>
          <a:xfrm>
            <a:off x="2076690" y="944177"/>
            <a:ext cx="50679" cy="193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Rett linje 258"/>
          <p:cNvCxnSpPr/>
          <p:nvPr/>
        </p:nvCxnSpPr>
        <p:spPr>
          <a:xfrm flipH="1">
            <a:off x="2065938" y="11246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Rett linje 262"/>
          <p:cNvCxnSpPr/>
          <p:nvPr/>
        </p:nvCxnSpPr>
        <p:spPr>
          <a:xfrm flipH="1">
            <a:off x="2061716" y="10544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Rett linje 275"/>
          <p:cNvCxnSpPr/>
          <p:nvPr/>
        </p:nvCxnSpPr>
        <p:spPr>
          <a:xfrm flipH="1" flipV="1">
            <a:off x="1755894" y="1826014"/>
            <a:ext cx="111920" cy="28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Rett linje 280"/>
          <p:cNvCxnSpPr/>
          <p:nvPr/>
        </p:nvCxnSpPr>
        <p:spPr>
          <a:xfrm flipH="1">
            <a:off x="1589569" y="1741013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tt linje 286"/>
          <p:cNvCxnSpPr/>
          <p:nvPr/>
        </p:nvCxnSpPr>
        <p:spPr>
          <a:xfrm flipH="1">
            <a:off x="1672425" y="1739988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977350" y="1992897"/>
            <a:ext cx="261938" cy="9526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Rett linje 293"/>
          <p:cNvCxnSpPr/>
          <p:nvPr/>
        </p:nvCxnSpPr>
        <p:spPr>
          <a:xfrm flipH="1" flipV="1">
            <a:off x="2093620" y="1919615"/>
            <a:ext cx="188530" cy="44512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tt linje 297"/>
          <p:cNvCxnSpPr/>
          <p:nvPr/>
        </p:nvCxnSpPr>
        <p:spPr>
          <a:xfrm flipV="1">
            <a:off x="1470144" y="2006915"/>
            <a:ext cx="289868" cy="9599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tt linje 301"/>
          <p:cNvCxnSpPr/>
          <p:nvPr/>
        </p:nvCxnSpPr>
        <p:spPr>
          <a:xfrm flipV="1">
            <a:off x="917694" y="2018896"/>
            <a:ext cx="488156" cy="1905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Rett linje 302"/>
          <p:cNvCxnSpPr/>
          <p:nvPr/>
        </p:nvCxnSpPr>
        <p:spPr>
          <a:xfrm flipH="1">
            <a:off x="1360606" y="1932582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Rett linje 304"/>
          <p:cNvCxnSpPr/>
          <p:nvPr/>
        </p:nvCxnSpPr>
        <p:spPr>
          <a:xfrm flipH="1">
            <a:off x="1421858" y="1930145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Rett pil 318"/>
          <p:cNvCxnSpPr/>
          <p:nvPr/>
        </p:nvCxnSpPr>
        <p:spPr>
          <a:xfrm>
            <a:off x="3802330" y="3087035"/>
            <a:ext cx="209275" cy="169977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Rett linje 323"/>
          <p:cNvCxnSpPr/>
          <p:nvPr/>
        </p:nvCxnSpPr>
        <p:spPr>
          <a:xfrm flipV="1">
            <a:off x="3972567" y="3198972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Rett linje 331"/>
          <p:cNvCxnSpPr/>
          <p:nvPr/>
        </p:nvCxnSpPr>
        <p:spPr>
          <a:xfrm flipH="1">
            <a:off x="4658638" y="2932725"/>
            <a:ext cx="242593" cy="152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Rett linje 334"/>
          <p:cNvCxnSpPr/>
          <p:nvPr/>
        </p:nvCxnSpPr>
        <p:spPr>
          <a:xfrm flipH="1">
            <a:off x="4961056" y="2742498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Rett linje 337"/>
          <p:cNvCxnSpPr/>
          <p:nvPr/>
        </p:nvCxnSpPr>
        <p:spPr>
          <a:xfrm flipH="1">
            <a:off x="5208260" y="25893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Rett linje 339"/>
          <p:cNvCxnSpPr/>
          <p:nvPr/>
        </p:nvCxnSpPr>
        <p:spPr>
          <a:xfrm flipH="1">
            <a:off x="5517823" y="23988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Rett linje 340"/>
          <p:cNvCxnSpPr/>
          <p:nvPr/>
        </p:nvCxnSpPr>
        <p:spPr>
          <a:xfrm>
            <a:off x="5456738" y="248954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Rett linje 341"/>
          <p:cNvCxnSpPr/>
          <p:nvPr/>
        </p:nvCxnSpPr>
        <p:spPr>
          <a:xfrm>
            <a:off x="5518003" y="244610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Rett linje 368"/>
          <p:cNvCxnSpPr/>
          <p:nvPr/>
        </p:nvCxnSpPr>
        <p:spPr>
          <a:xfrm>
            <a:off x="5729030" y="2339910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kstSylinder 369"/>
          <p:cNvSpPr txBox="1"/>
          <p:nvPr/>
        </p:nvSpPr>
        <p:spPr>
          <a:xfrm>
            <a:off x="3946346" y="301502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1500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1" name="Rett linje 370"/>
          <p:cNvCxnSpPr/>
          <p:nvPr/>
        </p:nvCxnSpPr>
        <p:spPr>
          <a:xfrm flipV="1">
            <a:off x="3980780" y="3026281"/>
            <a:ext cx="278691" cy="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Rett linje 376"/>
          <p:cNvCxnSpPr/>
          <p:nvPr/>
        </p:nvCxnSpPr>
        <p:spPr>
          <a:xfrm flipH="1" flipV="1">
            <a:off x="4718605" y="3363266"/>
            <a:ext cx="408744" cy="41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Rett linje 379"/>
          <p:cNvCxnSpPr/>
          <p:nvPr/>
        </p:nvCxnSpPr>
        <p:spPr>
          <a:xfrm flipH="1" flipV="1">
            <a:off x="5209358" y="3416572"/>
            <a:ext cx="397743" cy="451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kstSylinder 380"/>
          <p:cNvSpPr txBox="1"/>
          <p:nvPr/>
        </p:nvSpPr>
        <p:spPr>
          <a:xfrm rot="330570">
            <a:off x="4422714" y="32310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276˚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83" name="Rett linje 382"/>
          <p:cNvCxnSpPr/>
          <p:nvPr/>
        </p:nvCxnSpPr>
        <p:spPr>
          <a:xfrm flipH="1">
            <a:off x="5059440" y="3306361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Rett linje 384"/>
          <p:cNvCxnSpPr/>
          <p:nvPr/>
        </p:nvCxnSpPr>
        <p:spPr>
          <a:xfrm flipH="1">
            <a:off x="5142105" y="3311259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Rett linje 387"/>
          <p:cNvCxnSpPr/>
          <p:nvPr/>
        </p:nvCxnSpPr>
        <p:spPr>
          <a:xfrm flipH="1">
            <a:off x="5594796" y="3400169"/>
            <a:ext cx="16402" cy="1312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Rektangel 391"/>
          <p:cNvSpPr/>
          <p:nvPr/>
        </p:nvSpPr>
        <p:spPr>
          <a:xfrm rot="286800">
            <a:off x="5664656" y="3433157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" name="Gruppe 397"/>
          <p:cNvGrpSpPr/>
          <p:nvPr/>
        </p:nvGrpSpPr>
        <p:grpSpPr>
          <a:xfrm>
            <a:off x="2434178" y="1776027"/>
            <a:ext cx="360040" cy="153888"/>
            <a:chOff x="2780928" y="2771800"/>
            <a:chExt cx="360040" cy="153888"/>
          </a:xfrm>
        </p:grpSpPr>
        <p:sp>
          <p:nvSpPr>
            <p:cNvPr id="396" name="TekstSylinder 395"/>
            <p:cNvSpPr txBox="1"/>
            <p:nvPr/>
          </p:nvSpPr>
          <p:spPr>
            <a:xfrm>
              <a:off x="2780928" y="2771800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1500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97" name="Rett linje 396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9" name="TekstSylinder 398"/>
          <p:cNvSpPr txBox="1"/>
          <p:nvPr/>
        </p:nvSpPr>
        <p:spPr>
          <a:xfrm>
            <a:off x="0" y="4423090"/>
            <a:ext cx="2996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13L (MALIK-1)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AL GURM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between 5000ft and 3000ft, descend to 1500ft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HARBOUR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Then Straight-in or Overhead break.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kstSylinder 85"/>
          <p:cNvSpPr txBox="1"/>
          <p:nvPr/>
        </p:nvSpPr>
        <p:spPr>
          <a:xfrm>
            <a:off x="0" y="5724128"/>
            <a:ext cx="27809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13L (MALIK-2)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EYEBALL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between 5000ft and 3000ft, descend to 1500ft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HARBOUR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Then Straight-in or Overhead break.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TekstSylinder 86"/>
          <p:cNvSpPr txBox="1"/>
          <p:nvPr/>
        </p:nvSpPr>
        <p:spPr>
          <a:xfrm>
            <a:off x="0" y="7117829"/>
            <a:ext cx="27809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13L (MALIK-3)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HEXX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between 5000ft and 3000ft, descend to 1500ft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HARBOUR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Then Straight-in or Overhead break.</a:t>
            </a:r>
          </a:p>
          <a:p>
            <a:endParaRPr lang="en-US" sz="1200" b="1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TekstSylinder 87"/>
          <p:cNvSpPr txBox="1"/>
          <p:nvPr/>
        </p:nvSpPr>
        <p:spPr>
          <a:xfrm>
            <a:off x="3717032" y="4453533"/>
            <a:ext cx="31409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31R (LAMANE-1)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LAKE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between 5000ft and 3000ft, descend to 1500ft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RACETRACK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Then Straight-in or Overhead break.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sz="1200" b="1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kstSylinder 88"/>
          <p:cNvSpPr txBox="1"/>
          <p:nvPr/>
        </p:nvSpPr>
        <p:spPr>
          <a:xfrm>
            <a:off x="3717032" y="7117829"/>
            <a:ext cx="3140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31R (LAMANE-3)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VILLAGE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between 5000ft and 3000ft, descend to 1500ft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RACETRACK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Then Straight-in or Overhead break.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kstSylinder 89"/>
          <p:cNvSpPr txBox="1"/>
          <p:nvPr/>
        </p:nvSpPr>
        <p:spPr>
          <a:xfrm>
            <a:off x="3717032" y="5732174"/>
            <a:ext cx="31409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31R (LAMANE-2)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X-JUNCTION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between 5000ft and 3000ft,cross LAKE between 5000ft and 3000ft descend to 1500ft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RACETRACK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Then Straight-in or Overhead break.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1" name="Gruppe 397"/>
          <p:cNvGrpSpPr/>
          <p:nvPr/>
        </p:nvGrpSpPr>
        <p:grpSpPr>
          <a:xfrm>
            <a:off x="2204864" y="755576"/>
            <a:ext cx="360040" cy="307777"/>
            <a:chOff x="2780928" y="2771800"/>
            <a:chExt cx="360040" cy="307777"/>
          </a:xfrm>
        </p:grpSpPr>
        <p:sp>
          <p:nvSpPr>
            <p:cNvPr id="92" name="TekstSylinder 91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</p:txBody>
        </p:sp>
        <p:cxnSp>
          <p:nvCxnSpPr>
            <p:cNvPr id="93" name="Rett linje 92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uppe 397"/>
          <p:cNvGrpSpPr/>
          <p:nvPr/>
        </p:nvGrpSpPr>
        <p:grpSpPr>
          <a:xfrm>
            <a:off x="908148" y="1187624"/>
            <a:ext cx="360040" cy="307777"/>
            <a:chOff x="2780928" y="2771800"/>
            <a:chExt cx="360040" cy="307777"/>
          </a:xfrm>
        </p:grpSpPr>
        <p:sp>
          <p:nvSpPr>
            <p:cNvPr id="95" name="TekstSylinder 94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</p:txBody>
        </p:sp>
        <p:cxnSp>
          <p:nvCxnSpPr>
            <p:cNvPr id="96" name="Rett linje 95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uppe 397"/>
          <p:cNvGrpSpPr/>
          <p:nvPr/>
        </p:nvGrpSpPr>
        <p:grpSpPr>
          <a:xfrm>
            <a:off x="575996" y="1837412"/>
            <a:ext cx="360040" cy="307777"/>
            <a:chOff x="2780928" y="2771800"/>
            <a:chExt cx="360040" cy="307777"/>
          </a:xfrm>
        </p:grpSpPr>
        <p:sp>
          <p:nvSpPr>
            <p:cNvPr id="98" name="TekstSylinder 97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</p:txBody>
        </p:sp>
        <p:cxnSp>
          <p:nvCxnSpPr>
            <p:cNvPr id="99" name="Rett linje 98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e 397"/>
          <p:cNvGrpSpPr/>
          <p:nvPr/>
        </p:nvGrpSpPr>
        <p:grpSpPr>
          <a:xfrm>
            <a:off x="4869160" y="2339752"/>
            <a:ext cx="360040" cy="307777"/>
            <a:chOff x="2780928" y="2771800"/>
            <a:chExt cx="360040" cy="307777"/>
          </a:xfrm>
        </p:grpSpPr>
        <p:sp>
          <p:nvSpPr>
            <p:cNvPr id="102" name="TekstSylinder 101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</p:txBody>
        </p:sp>
        <p:cxnSp>
          <p:nvCxnSpPr>
            <p:cNvPr id="103" name="Rett linje 102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uppe 397"/>
          <p:cNvGrpSpPr/>
          <p:nvPr/>
        </p:nvGrpSpPr>
        <p:grpSpPr>
          <a:xfrm>
            <a:off x="5552950" y="2000914"/>
            <a:ext cx="360040" cy="307777"/>
            <a:chOff x="2780928" y="2771800"/>
            <a:chExt cx="360040" cy="307777"/>
          </a:xfrm>
        </p:grpSpPr>
        <p:sp>
          <p:nvSpPr>
            <p:cNvPr id="108" name="TekstSylinder 107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</p:txBody>
        </p:sp>
        <p:cxnSp>
          <p:nvCxnSpPr>
            <p:cNvPr id="109" name="Rett linje 108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uppe 397"/>
          <p:cNvGrpSpPr/>
          <p:nvPr/>
        </p:nvGrpSpPr>
        <p:grpSpPr>
          <a:xfrm>
            <a:off x="5445224" y="3059832"/>
            <a:ext cx="360040" cy="307777"/>
            <a:chOff x="2780928" y="2771800"/>
            <a:chExt cx="360040" cy="307777"/>
          </a:xfrm>
        </p:grpSpPr>
        <p:sp>
          <p:nvSpPr>
            <p:cNvPr id="111" name="TekstSylinder 110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</p:txBody>
        </p:sp>
        <p:cxnSp>
          <p:nvCxnSpPr>
            <p:cNvPr id="112" name="Rett linje 111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t="6911" r="20313" b="8770"/>
          <a:stretch>
            <a:fillRect/>
          </a:stretch>
        </p:blipFill>
        <p:spPr bwMode="auto">
          <a:xfrm>
            <a:off x="0" y="0"/>
            <a:ext cx="6858000" cy="415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2904186" y="202198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TekstSylinder 3"/>
          <p:cNvSpPr txBox="1"/>
          <p:nvPr/>
        </p:nvSpPr>
        <p:spPr>
          <a:xfrm>
            <a:off x="5489848" y="1835696"/>
            <a:ext cx="1368152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nb-NO" sz="1400" b="1" dirty="0" smtClean="0">
                <a:latin typeface="Arial" pitchFamily="34" charset="0"/>
                <a:cs typeface="Arial" pitchFamily="34" charset="0"/>
              </a:rPr>
              <a:t>X-Ray </a:t>
            </a:r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junction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998618" y="208434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1073745" y="1528405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/>
          <p:cNvSpPr/>
          <p:nvPr/>
        </p:nvSpPr>
        <p:spPr>
          <a:xfrm>
            <a:off x="2449638" y="119784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/>
          <p:cNvSpPr/>
          <p:nvPr/>
        </p:nvSpPr>
        <p:spPr>
          <a:xfrm>
            <a:off x="4669097" y="245139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/>
          <p:cNvSpPr/>
          <p:nvPr/>
        </p:nvSpPr>
        <p:spPr>
          <a:xfrm>
            <a:off x="6604275" y="127033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/>
          <p:cNvSpPr/>
          <p:nvPr/>
        </p:nvSpPr>
        <p:spPr>
          <a:xfrm>
            <a:off x="5526742" y="307766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mtClean="0"/>
              <a:t> </a:t>
            </a:r>
            <a:endParaRPr lang="nb-NO"/>
          </a:p>
        </p:txBody>
      </p:sp>
      <p:sp>
        <p:nvSpPr>
          <p:cNvPr id="12" name="Ellipse 11"/>
          <p:cNvSpPr/>
          <p:nvPr/>
        </p:nvSpPr>
        <p:spPr>
          <a:xfrm>
            <a:off x="3867503" y="285195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mtClean="0"/>
              <a:t> </a:t>
            </a:r>
            <a:endParaRPr lang="nb-NO"/>
          </a:p>
        </p:txBody>
      </p:sp>
      <p:sp>
        <p:nvSpPr>
          <p:cNvPr id="13" name="TekstSylinder 12"/>
          <p:cNvSpPr txBox="1"/>
          <p:nvPr/>
        </p:nvSpPr>
        <p:spPr>
          <a:xfrm>
            <a:off x="5085184" y="3491880"/>
            <a:ext cx="648072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Village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3140968" y="3275856"/>
            <a:ext cx="93610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Racetrack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kstSylinder 14"/>
          <p:cNvSpPr txBox="1"/>
          <p:nvPr/>
        </p:nvSpPr>
        <p:spPr>
          <a:xfrm>
            <a:off x="4581128" y="1691680"/>
            <a:ext cx="504056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smtClean="0">
                <a:latin typeface="Arial" pitchFamily="34" charset="0"/>
                <a:cs typeface="Arial" pitchFamily="34" charset="0"/>
              </a:rPr>
              <a:t>Lake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kstSylinder 15"/>
          <p:cNvSpPr txBox="1"/>
          <p:nvPr/>
        </p:nvSpPr>
        <p:spPr>
          <a:xfrm>
            <a:off x="2492896" y="1331640"/>
            <a:ext cx="93610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Harbour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404664" y="2699792"/>
            <a:ext cx="57606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Hexx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kstSylinder 17"/>
          <p:cNvSpPr txBox="1"/>
          <p:nvPr/>
        </p:nvSpPr>
        <p:spPr>
          <a:xfrm>
            <a:off x="260648" y="827584"/>
            <a:ext cx="792088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Eyeball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kstSylinder 18"/>
          <p:cNvSpPr txBox="1"/>
          <p:nvPr/>
        </p:nvSpPr>
        <p:spPr>
          <a:xfrm>
            <a:off x="1556792" y="323528"/>
            <a:ext cx="93610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smtClean="0">
                <a:latin typeface="Arial" pitchFamily="34" charset="0"/>
                <a:cs typeface="Arial" pitchFamily="34" charset="0"/>
              </a:rPr>
              <a:t>Al Gurm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Rett pil 20"/>
          <p:cNvCxnSpPr>
            <a:stCxn id="18" idx="2"/>
            <a:endCxn id="7" idx="1"/>
          </p:cNvCxnSpPr>
          <p:nvPr/>
        </p:nvCxnSpPr>
        <p:spPr>
          <a:xfrm>
            <a:off x="656692" y="1115731"/>
            <a:ext cx="427598" cy="42321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 21"/>
          <p:cNvCxnSpPr>
            <a:stCxn id="19" idx="2"/>
            <a:endCxn id="8" idx="1"/>
          </p:cNvCxnSpPr>
          <p:nvPr/>
        </p:nvCxnSpPr>
        <p:spPr>
          <a:xfrm>
            <a:off x="2024844" y="611675"/>
            <a:ext cx="435339" cy="59671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 24"/>
          <p:cNvCxnSpPr>
            <a:stCxn id="4" idx="0"/>
            <a:endCxn id="10" idx="3"/>
          </p:cNvCxnSpPr>
          <p:nvPr/>
        </p:nvCxnSpPr>
        <p:spPr>
          <a:xfrm flipV="1">
            <a:off x="6173924" y="1331797"/>
            <a:ext cx="440896" cy="50389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pil 27"/>
          <p:cNvCxnSpPr>
            <a:stCxn id="15" idx="2"/>
            <a:endCxn id="9" idx="0"/>
          </p:cNvCxnSpPr>
          <p:nvPr/>
        </p:nvCxnSpPr>
        <p:spPr>
          <a:xfrm flipH="1">
            <a:off x="4705101" y="1979827"/>
            <a:ext cx="128055" cy="47156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pil 30"/>
          <p:cNvCxnSpPr>
            <a:stCxn id="13" idx="0"/>
            <a:endCxn id="11" idx="3"/>
          </p:cNvCxnSpPr>
          <p:nvPr/>
        </p:nvCxnSpPr>
        <p:spPr>
          <a:xfrm flipV="1">
            <a:off x="5409220" y="3139132"/>
            <a:ext cx="128067" cy="35274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pil 33"/>
          <p:cNvCxnSpPr>
            <a:stCxn id="14" idx="0"/>
            <a:endCxn id="12" idx="3"/>
          </p:cNvCxnSpPr>
          <p:nvPr/>
        </p:nvCxnSpPr>
        <p:spPr>
          <a:xfrm flipV="1">
            <a:off x="3609020" y="2913422"/>
            <a:ext cx="269028" cy="36243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pil 36"/>
          <p:cNvCxnSpPr>
            <a:stCxn id="16" idx="2"/>
            <a:endCxn id="3" idx="0"/>
          </p:cNvCxnSpPr>
          <p:nvPr/>
        </p:nvCxnSpPr>
        <p:spPr>
          <a:xfrm flipH="1">
            <a:off x="2940190" y="1619787"/>
            <a:ext cx="20758" cy="40219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pil 40"/>
          <p:cNvCxnSpPr>
            <a:stCxn id="17" idx="0"/>
            <a:endCxn id="6" idx="3"/>
          </p:cNvCxnSpPr>
          <p:nvPr/>
        </p:nvCxnSpPr>
        <p:spPr>
          <a:xfrm flipV="1">
            <a:off x="692696" y="2145806"/>
            <a:ext cx="316467" cy="553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 cstate="print"/>
          <a:srcRect r="3158"/>
          <a:stretch>
            <a:fillRect/>
          </a:stretch>
        </p:blipFill>
        <p:spPr bwMode="auto">
          <a:xfrm>
            <a:off x="2492896" y="5796136"/>
            <a:ext cx="2073859" cy="15456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4" cstate="print"/>
          <a:srcRect t="3051"/>
          <a:stretch>
            <a:fillRect/>
          </a:stretch>
        </p:blipFill>
        <p:spPr bwMode="auto">
          <a:xfrm>
            <a:off x="2492896" y="7452320"/>
            <a:ext cx="2051823" cy="15039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5" cstate="print"/>
          <a:srcRect t="3235"/>
          <a:stretch>
            <a:fillRect/>
          </a:stretch>
        </p:blipFill>
        <p:spPr bwMode="auto">
          <a:xfrm>
            <a:off x="4777872" y="5796136"/>
            <a:ext cx="2038563" cy="15456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5"/>
          <p:cNvPicPr>
            <a:picLocks noChangeAspect="1" noChangeArrowheads="1"/>
          </p:cNvPicPr>
          <p:nvPr/>
        </p:nvPicPr>
        <p:blipFill>
          <a:blip r:embed="rId6" cstate="print"/>
          <a:srcRect t="3713"/>
          <a:stretch>
            <a:fillRect/>
          </a:stretch>
        </p:blipFill>
        <p:spPr bwMode="auto">
          <a:xfrm>
            <a:off x="4783091" y="4139952"/>
            <a:ext cx="2033344" cy="15120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7" cstate="print"/>
          <a:srcRect l="7025" t="3644" r="14034"/>
          <a:stretch>
            <a:fillRect/>
          </a:stretch>
        </p:blipFill>
        <p:spPr bwMode="auto">
          <a:xfrm>
            <a:off x="41565" y="4139951"/>
            <a:ext cx="2034790" cy="15121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4" name="Picture 7"/>
          <p:cNvPicPr>
            <a:picLocks noChangeAspect="1" noChangeArrowheads="1"/>
          </p:cNvPicPr>
          <p:nvPr/>
        </p:nvPicPr>
        <p:blipFill>
          <a:blip r:embed="rId8" cstate="print"/>
          <a:srcRect t="5428"/>
          <a:stretch>
            <a:fillRect/>
          </a:stretch>
        </p:blipFill>
        <p:spPr bwMode="auto">
          <a:xfrm>
            <a:off x="2492896" y="4139952"/>
            <a:ext cx="2060230" cy="15121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8"/>
          <p:cNvPicPr>
            <a:picLocks noChangeAspect="1" noChangeArrowheads="1"/>
          </p:cNvPicPr>
          <p:nvPr/>
        </p:nvPicPr>
        <p:blipFill>
          <a:blip r:embed="rId9" cstate="print"/>
          <a:srcRect t="2554"/>
          <a:stretch>
            <a:fillRect/>
          </a:stretch>
        </p:blipFill>
        <p:spPr bwMode="auto">
          <a:xfrm>
            <a:off x="72334" y="7452320"/>
            <a:ext cx="2032686" cy="1510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9"/>
          <p:cNvPicPr>
            <a:picLocks noChangeAspect="1" noChangeArrowheads="1"/>
          </p:cNvPicPr>
          <p:nvPr/>
        </p:nvPicPr>
        <p:blipFill>
          <a:blip r:embed="rId10" cstate="print"/>
          <a:srcRect t="3920"/>
          <a:stretch>
            <a:fillRect/>
          </a:stretch>
        </p:blipFill>
        <p:spPr bwMode="auto">
          <a:xfrm>
            <a:off x="72334" y="5796136"/>
            <a:ext cx="2030144" cy="15456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7" name="TekstSylinder 66"/>
          <p:cNvSpPr txBox="1"/>
          <p:nvPr/>
        </p:nvSpPr>
        <p:spPr>
          <a:xfrm>
            <a:off x="620688" y="8676341"/>
            <a:ext cx="792088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Eyeball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620688" y="7060028"/>
            <a:ext cx="93610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smtClean="0">
                <a:latin typeface="Arial" pitchFamily="34" charset="0"/>
                <a:cs typeface="Arial" pitchFamily="34" charset="0"/>
              </a:rPr>
              <a:t>Al Gurm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kstSylinder 68"/>
          <p:cNvSpPr txBox="1"/>
          <p:nvPr/>
        </p:nvSpPr>
        <p:spPr>
          <a:xfrm>
            <a:off x="548680" y="5363973"/>
            <a:ext cx="93610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Harbour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TekstSylinder 69"/>
          <p:cNvSpPr txBox="1"/>
          <p:nvPr/>
        </p:nvSpPr>
        <p:spPr>
          <a:xfrm>
            <a:off x="3140968" y="5363973"/>
            <a:ext cx="57606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Hexx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TekstSylinder 70"/>
          <p:cNvSpPr txBox="1"/>
          <p:nvPr/>
        </p:nvSpPr>
        <p:spPr>
          <a:xfrm>
            <a:off x="5373216" y="7060028"/>
            <a:ext cx="93610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Racetrack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TekstSylinder 71"/>
          <p:cNvSpPr txBox="1"/>
          <p:nvPr/>
        </p:nvSpPr>
        <p:spPr>
          <a:xfrm>
            <a:off x="3140968" y="8676341"/>
            <a:ext cx="648072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Village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kstSylinder 72"/>
          <p:cNvSpPr txBox="1"/>
          <p:nvPr/>
        </p:nvSpPr>
        <p:spPr>
          <a:xfrm>
            <a:off x="5517232" y="5364088"/>
            <a:ext cx="504056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smtClean="0">
                <a:latin typeface="Arial" pitchFamily="34" charset="0"/>
                <a:cs typeface="Arial" pitchFamily="34" charset="0"/>
              </a:rPr>
              <a:t>Lake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TekstSylinder 73"/>
          <p:cNvSpPr txBox="1"/>
          <p:nvPr/>
        </p:nvSpPr>
        <p:spPr>
          <a:xfrm>
            <a:off x="2852936" y="7060028"/>
            <a:ext cx="1368152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nb-NO" sz="1400" b="1" dirty="0" smtClean="0">
                <a:latin typeface="Arial" pitchFamily="34" charset="0"/>
                <a:cs typeface="Arial" pitchFamily="34" charset="0"/>
              </a:rPr>
              <a:t>X-Ray </a:t>
            </a:r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junction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Ellipse 42"/>
          <p:cNvSpPr/>
          <p:nvPr/>
        </p:nvSpPr>
        <p:spPr>
          <a:xfrm rot="609953">
            <a:off x="764704" y="4355976"/>
            <a:ext cx="1080120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/>
          <p:cNvSpPr/>
          <p:nvPr/>
        </p:nvSpPr>
        <p:spPr>
          <a:xfrm rot="609953">
            <a:off x="506220" y="6345494"/>
            <a:ext cx="697062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lipse 44"/>
          <p:cNvSpPr/>
          <p:nvPr/>
        </p:nvSpPr>
        <p:spPr>
          <a:xfrm rot="609953">
            <a:off x="542798" y="7784098"/>
            <a:ext cx="697062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/>
          <p:cNvSpPr/>
          <p:nvPr/>
        </p:nvSpPr>
        <p:spPr>
          <a:xfrm rot="19179423">
            <a:off x="2877136" y="8029355"/>
            <a:ext cx="1320311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lipse 46"/>
          <p:cNvSpPr/>
          <p:nvPr/>
        </p:nvSpPr>
        <p:spPr>
          <a:xfrm rot="19179423">
            <a:off x="5273657" y="5861871"/>
            <a:ext cx="1298953" cy="113592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/>
          <p:cNvSpPr/>
          <p:nvPr/>
        </p:nvSpPr>
        <p:spPr>
          <a:xfrm rot="609953">
            <a:off x="3023254" y="4558681"/>
            <a:ext cx="697062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Ellipse 48"/>
          <p:cNvSpPr/>
          <p:nvPr/>
        </p:nvSpPr>
        <p:spPr>
          <a:xfrm rot="609953">
            <a:off x="5250085" y="4311519"/>
            <a:ext cx="456850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lipse 49"/>
          <p:cNvSpPr/>
          <p:nvPr/>
        </p:nvSpPr>
        <p:spPr>
          <a:xfrm rot="609953">
            <a:off x="3144294" y="6288285"/>
            <a:ext cx="471721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4377407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ktangel 1"/>
          <p:cNvSpPr/>
          <p:nvPr/>
        </p:nvSpPr>
        <p:spPr>
          <a:xfrm rot="5701676">
            <a:off x="2044536" y="3742948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llipse 2"/>
          <p:cNvSpPr/>
          <p:nvPr/>
        </p:nvSpPr>
        <p:spPr>
          <a:xfrm rot="19997090">
            <a:off x="2062438" y="5034920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llipse 6"/>
          <p:cNvSpPr/>
          <p:nvPr/>
        </p:nvSpPr>
        <p:spPr>
          <a:xfrm>
            <a:off x="4665439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2276872" y="35638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OMAL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AL  AIN VFR DEPARTURE ROUTES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2298563" y="1979716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2262813" y="3218617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2117073" y="292299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002˚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2204864" y="1979712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1628800" y="190770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3795838" y="731783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kstSylinder 34"/>
          <p:cNvSpPr txBox="1"/>
          <p:nvPr/>
        </p:nvSpPr>
        <p:spPr>
          <a:xfrm>
            <a:off x="4008463" y="683568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2672862" y="1173766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073˚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4521423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4809057" y="1835696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TekstSylinder 66"/>
          <p:cNvSpPr txBox="1"/>
          <p:nvPr/>
        </p:nvSpPr>
        <p:spPr>
          <a:xfrm>
            <a:off x="1772816" y="183569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4500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3645024" y="539552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kstSylinder 68"/>
          <p:cNvSpPr txBox="1"/>
          <p:nvPr/>
        </p:nvSpPr>
        <p:spPr>
          <a:xfrm>
            <a:off x="4244898" y="1725244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2334085" y="1305009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2924945" y="1056484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3326401" y="94100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3381414" y="89959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3409454" y="814754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3790171" y="740353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2348880" y="1691680"/>
            <a:ext cx="953858" cy="576064"/>
          </a:xfrm>
          <a:prstGeom prst="arc">
            <a:avLst>
              <a:gd name="adj1" fmla="val 13708101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3013004" y="1642570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113˚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3284984" y="1763689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3685812" y="1762922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3879057" y="1862436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400550" y="1885678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3751651" y="1763688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2058821" y="5037131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1799576" y="5067136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1691888" y="4954340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3300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/>
          <p:nvPr/>
        </p:nvCxnSpPr>
        <p:spPr>
          <a:xfrm flipH="1">
            <a:off x="2204864" y="3923928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2019821" y="441161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185˚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2174082" y="4707240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2174526" y="4427984"/>
            <a:ext cx="678410" cy="936104"/>
          </a:xfrm>
          <a:prstGeom prst="arc">
            <a:avLst>
              <a:gd name="adj1" fmla="val 1334615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2724454" y="486870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048˚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2963122" y="3970371"/>
            <a:ext cx="423545" cy="8702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3371224" y="3822608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3472585" y="1955304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4341468" y="1915820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398287" y="3749323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2204864" y="4427984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3789040" y="6156176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2507215" y="5704395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120˚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2806490" y="5859436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3114842" y="5948861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3283132" y="6033093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3168545" y="595611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3645024" y="622818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1" name="TekstSylinder 180"/>
          <p:cNvSpPr txBox="1"/>
          <p:nvPr/>
        </p:nvSpPr>
        <p:spPr>
          <a:xfrm>
            <a:off x="3676390" y="598893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5000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288032" y="673572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" pitchFamily="34" charset="0"/>
                <a:cs typeface="Arial" pitchFamily="34" charset="0"/>
              </a:rPr>
              <a:t>RWY 01 (VILLAGE)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002˚ to 4500’ by 9.7nm, then climb 073˚ to be at or above 6000’ at VILLAGE.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3" name="TekstSylinder 182"/>
          <p:cNvSpPr txBox="1"/>
          <p:nvPr/>
        </p:nvSpPr>
        <p:spPr>
          <a:xfrm>
            <a:off x="3212976" y="7786226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" pitchFamily="34" charset="0"/>
                <a:cs typeface="Arial" pitchFamily="34" charset="0"/>
              </a:rPr>
              <a:t>RWY 19 (CIRCLES)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185˚ to 3300’ by 6.5nm, then climb 048˚ to be at or above 6000’ at CIRCLES.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212976" y="6732240"/>
            <a:ext cx="25202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" pitchFamily="34" charset="0"/>
                <a:cs typeface="Arial" pitchFamily="34" charset="0"/>
              </a:rPr>
              <a:t>RWY 19 (ROADS)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185˚ to 3300’ by 6.5nm, then climb 120˚ to be at or above 6000’ at ROADS.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5" name="TekstSylinder 184"/>
          <p:cNvSpPr txBox="1"/>
          <p:nvPr/>
        </p:nvSpPr>
        <p:spPr>
          <a:xfrm>
            <a:off x="288032" y="7775192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" pitchFamily="34" charset="0"/>
                <a:cs typeface="Arial" pitchFamily="34" charset="0"/>
              </a:rPr>
              <a:t>RWY 01 (CIRCLES)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002˚ to 4500’ by 9.7nm, then climb 113˚ to be at or above 6000’ at CIRCLES.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5877670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ktangel 1"/>
          <p:cNvSpPr/>
          <p:nvPr/>
        </p:nvSpPr>
        <p:spPr>
          <a:xfrm rot="5701676">
            <a:off x="3544799" y="3928775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llipse 2"/>
          <p:cNvSpPr/>
          <p:nvPr/>
        </p:nvSpPr>
        <p:spPr>
          <a:xfrm rot="19997090">
            <a:off x="3562701" y="5220747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llipse 6"/>
          <p:cNvSpPr/>
          <p:nvPr/>
        </p:nvSpPr>
        <p:spPr>
          <a:xfrm>
            <a:off x="6165702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3777135" y="374971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OMAL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AL  AIN VFR RECOVERY ROUTES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3798826" y="2165543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3763076" y="3404444"/>
            <a:ext cx="18239" cy="347274"/>
          </a:xfrm>
          <a:prstGeom prst="line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3617336" y="3108822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182˚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3705127" y="2165539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3129063" y="209353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5296101" y="917610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kstSylinder 34"/>
          <p:cNvSpPr txBox="1"/>
          <p:nvPr/>
        </p:nvSpPr>
        <p:spPr>
          <a:xfrm>
            <a:off x="5508726" y="8693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4173125" y="1359593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253˚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6021686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309320" y="20215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3834348" y="1490836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4425208" y="1242311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4826664" y="112683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4881677" y="108541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4909717" y="1000581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5290434" y="926180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3834857" y="1877507"/>
            <a:ext cx="953858" cy="576064"/>
          </a:xfrm>
          <a:prstGeom prst="arc">
            <a:avLst>
              <a:gd name="adj1" fmla="val 14198097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4513267" y="1828397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294˚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4785247" y="1949516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5186075" y="1948749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5379320" y="2048263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5900813" y="2071505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5251914" y="1949515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3559084" y="5222958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3299839" y="5252963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3192151" y="514016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2300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>
            <a:stCxn id="2" idx="3"/>
            <a:endCxn id="129" idx="3"/>
          </p:cNvCxnSpPr>
          <p:nvPr/>
        </p:nvCxnSpPr>
        <p:spPr>
          <a:xfrm flipH="1">
            <a:off x="3701574" y="4151551"/>
            <a:ext cx="26325" cy="396493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3520084" y="459744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006˚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3674345" y="4893067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3673647" y="4740096"/>
            <a:ext cx="648072" cy="864096"/>
          </a:xfrm>
          <a:prstGeom prst="arc">
            <a:avLst>
              <a:gd name="adj1" fmla="val 13346158"/>
              <a:gd name="adj2" fmla="val 20792753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4231424" y="5050280"/>
            <a:ext cx="325043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228˚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4463385" y="4156198"/>
            <a:ext cx="423546" cy="870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4871487" y="4008435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4972848" y="2141131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5841731" y="2101647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4898550" y="3935150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3688845" y="4613811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5289303" y="6342003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4007478" y="589022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300˚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4306753" y="6045263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4615105" y="613468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4783395" y="6218920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4668808" y="6141945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5145287" y="641401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0" y="5076056"/>
            <a:ext cx="3284984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OVERHEAD RWY 01 (CIRCLES)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Intercept CIRCLES between 4000’ and 5000’ outbound 228˚ , right turn to 006˚ at FIELD leveling out at 2300’ for a LEFT BREAK.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401616" y="6660232"/>
            <a:ext cx="3456384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OVERHEAD RWY 19 (CIRCLES)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Intercept CIRCLES between 4000’ and 5000’ outbound 294˚ , left turn to 182˚ at T-JUNCTION below 3500’, descend to 2300’  for a RIGHT BREAK.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3" name="Rett linje 62"/>
          <p:cNvCxnSpPr/>
          <p:nvPr/>
        </p:nvCxnSpPr>
        <p:spPr>
          <a:xfrm flipV="1">
            <a:off x="3226585" y="5151421"/>
            <a:ext cx="278691" cy="35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uppe 92"/>
          <p:cNvGrpSpPr/>
          <p:nvPr/>
        </p:nvGrpSpPr>
        <p:grpSpPr>
          <a:xfrm>
            <a:off x="5736719" y="1725807"/>
            <a:ext cx="360040" cy="307777"/>
            <a:chOff x="5157192" y="3995936"/>
            <a:chExt cx="360040" cy="307777"/>
          </a:xfrm>
        </p:grpSpPr>
        <p:sp>
          <p:nvSpPr>
            <p:cNvPr id="87" name="TekstSylinder 86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2" name="Rett linje 9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uppe 99"/>
          <p:cNvGrpSpPr/>
          <p:nvPr/>
        </p:nvGrpSpPr>
        <p:grpSpPr>
          <a:xfrm>
            <a:off x="3417095" y="1949515"/>
            <a:ext cx="360040" cy="153888"/>
            <a:chOff x="5157192" y="3995936"/>
            <a:chExt cx="360040" cy="153888"/>
          </a:xfrm>
        </p:grpSpPr>
        <p:sp>
          <p:nvSpPr>
            <p:cNvPr id="102" name="TekstSylinder 101"/>
            <p:cNvSpPr txBox="1"/>
            <p:nvPr/>
          </p:nvSpPr>
          <p:spPr>
            <a:xfrm>
              <a:off x="5157192" y="3995936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3500</a:t>
              </a:r>
              <a:endParaRPr lang="en-US" sz="1000" b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5" name="Rett linje 104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uppe 106"/>
          <p:cNvGrpSpPr/>
          <p:nvPr/>
        </p:nvGrpSpPr>
        <p:grpSpPr>
          <a:xfrm>
            <a:off x="5129919" y="562604"/>
            <a:ext cx="360040" cy="307777"/>
            <a:chOff x="5157192" y="3995936"/>
            <a:chExt cx="360040" cy="307777"/>
          </a:xfrm>
        </p:grpSpPr>
        <p:sp>
          <p:nvSpPr>
            <p:cNvPr id="108" name="TekstSylinder 107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9" name="Rett linje 108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uppe 109"/>
          <p:cNvGrpSpPr/>
          <p:nvPr/>
        </p:nvGrpSpPr>
        <p:grpSpPr>
          <a:xfrm>
            <a:off x="5186559" y="5966056"/>
            <a:ext cx="360040" cy="307777"/>
            <a:chOff x="5157192" y="3995936"/>
            <a:chExt cx="360040" cy="307777"/>
          </a:xfrm>
        </p:grpSpPr>
        <p:sp>
          <p:nvSpPr>
            <p:cNvPr id="111" name="TekstSylinder 110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4000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Rett linje 11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kstSylinder 112"/>
          <p:cNvSpPr txBox="1"/>
          <p:nvPr/>
        </p:nvSpPr>
        <p:spPr>
          <a:xfrm>
            <a:off x="0" y="6228184"/>
            <a:ext cx="3212976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OVERHEAD RWY 01 (ROADS)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Intercept ROADS between 3000’ and 4000’ outbound 300˚ , right turn to 006˚ at FIELD leveling out at 2300’ for a LEFT BREAK.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TekstSylinder 114"/>
          <p:cNvSpPr txBox="1"/>
          <p:nvPr/>
        </p:nvSpPr>
        <p:spPr>
          <a:xfrm>
            <a:off x="3473624" y="7956376"/>
            <a:ext cx="3384376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OVERHEAD RWY 19 (VILLAGE)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Intercept VILLAGE between 4000’ and 5000’ outbound 253˚ , left turn to 182˚ at T-JUNCTION below 3500’, descend to 2300’  for a RIGHT BREAK.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kstSylinder 115"/>
          <p:cNvSpPr txBox="1"/>
          <p:nvPr/>
        </p:nvSpPr>
        <p:spPr>
          <a:xfrm>
            <a:off x="0" y="7524328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STRAIGHT IN RWY 01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From FIELD, follow glideslope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kstSylinder 116"/>
          <p:cNvSpPr txBox="1"/>
          <p:nvPr/>
        </p:nvSpPr>
        <p:spPr>
          <a:xfrm>
            <a:off x="0" y="8207896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STRAIGHT IN RWY 19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From T-JUNCTION, follow glideslope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4377407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ktangel 1"/>
          <p:cNvSpPr/>
          <p:nvPr/>
        </p:nvSpPr>
        <p:spPr>
          <a:xfrm rot="5701676">
            <a:off x="2044536" y="3742948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llipse 2"/>
          <p:cNvSpPr/>
          <p:nvPr/>
        </p:nvSpPr>
        <p:spPr>
          <a:xfrm rot="19997090">
            <a:off x="2062438" y="5034920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llipse 6"/>
          <p:cNvSpPr/>
          <p:nvPr/>
        </p:nvSpPr>
        <p:spPr>
          <a:xfrm>
            <a:off x="4665439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2276872" y="35638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OMAL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AL  AIN VFR DEPARTURE ROUTES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2298563" y="1979716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2262813" y="3218617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2117073" y="292299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002˚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2204864" y="1979712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1628800" y="190770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3795838" y="731783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kstSylinder 34"/>
          <p:cNvSpPr txBox="1"/>
          <p:nvPr/>
        </p:nvSpPr>
        <p:spPr>
          <a:xfrm>
            <a:off x="4008463" y="683568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2672862" y="1173766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073˚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4521423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4809057" y="1835696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TekstSylinder 66"/>
          <p:cNvSpPr txBox="1"/>
          <p:nvPr/>
        </p:nvSpPr>
        <p:spPr>
          <a:xfrm>
            <a:off x="1772816" y="183569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4500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3645024" y="539552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kstSylinder 68"/>
          <p:cNvSpPr txBox="1"/>
          <p:nvPr/>
        </p:nvSpPr>
        <p:spPr>
          <a:xfrm>
            <a:off x="4244898" y="1725244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2334085" y="1305009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2924945" y="1056484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3326401" y="94100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3381414" y="89959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3409454" y="814754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3790171" y="740353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2348880" y="1691680"/>
            <a:ext cx="953858" cy="576064"/>
          </a:xfrm>
          <a:prstGeom prst="arc">
            <a:avLst>
              <a:gd name="adj1" fmla="val 13708101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3013004" y="1642570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113˚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3284984" y="1763689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3685812" y="1762922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3879057" y="1862436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400550" y="1885678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3751651" y="1763688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2058821" y="5037131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1799576" y="5067136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1691888" y="4954340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3300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/>
          <p:nvPr/>
        </p:nvCxnSpPr>
        <p:spPr>
          <a:xfrm flipH="1">
            <a:off x="2204864" y="3923928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2019821" y="441161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185˚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2174082" y="4707240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2174526" y="4427984"/>
            <a:ext cx="678410" cy="936104"/>
          </a:xfrm>
          <a:prstGeom prst="arc">
            <a:avLst>
              <a:gd name="adj1" fmla="val 1334615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2724454" y="486870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048˚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2963122" y="3970371"/>
            <a:ext cx="423545" cy="8702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3371224" y="3822608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3472585" y="1955304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4341468" y="1915820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398287" y="3749323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2204864" y="4427984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3789040" y="6156176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2507215" y="5704395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120˚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2806490" y="5859436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3114842" y="5948861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3283132" y="6033093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3168545" y="595611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3645024" y="622818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1" name="TekstSylinder 180"/>
          <p:cNvSpPr txBox="1"/>
          <p:nvPr/>
        </p:nvSpPr>
        <p:spPr>
          <a:xfrm>
            <a:off x="3676390" y="598893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5000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288032" y="673572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" pitchFamily="34" charset="0"/>
                <a:cs typeface="Arial" pitchFamily="34" charset="0"/>
              </a:rPr>
              <a:t>RWY 01 (VILLAGE)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002˚ to 4500’ by 9.7nm, then climb 073˚ to be at or above 6000’ at VILLAGE.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3" name="TekstSylinder 182"/>
          <p:cNvSpPr txBox="1"/>
          <p:nvPr/>
        </p:nvSpPr>
        <p:spPr>
          <a:xfrm>
            <a:off x="3212976" y="7786226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" pitchFamily="34" charset="0"/>
                <a:cs typeface="Arial" pitchFamily="34" charset="0"/>
              </a:rPr>
              <a:t>RWY 19 (CIRCLES)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185˚ to 3300’ by 6.5nm, then climb 048˚ to be at or above 6000’ at CIRCLES.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212976" y="6732240"/>
            <a:ext cx="25202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" pitchFamily="34" charset="0"/>
                <a:cs typeface="Arial" pitchFamily="34" charset="0"/>
              </a:rPr>
              <a:t>RWY 19 (ROADS)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185˚ to 3300’ by 6.5nm, then climb 120˚ to be at or above 6000’ at ROADS.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5" name="TekstSylinder 184"/>
          <p:cNvSpPr txBox="1"/>
          <p:nvPr/>
        </p:nvSpPr>
        <p:spPr>
          <a:xfrm>
            <a:off x="288032" y="7775192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" pitchFamily="34" charset="0"/>
                <a:cs typeface="Arial" pitchFamily="34" charset="0"/>
              </a:rPr>
              <a:t>RWY 01 (CIRCLES)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002˚ to 4500’ by 9.7nm, then climb 113˚ to be at or above 6000’ at CIRCLES.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5877670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ktangel 1"/>
          <p:cNvSpPr/>
          <p:nvPr/>
        </p:nvSpPr>
        <p:spPr>
          <a:xfrm rot="5701676">
            <a:off x="3544799" y="3928775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llipse 2"/>
          <p:cNvSpPr/>
          <p:nvPr/>
        </p:nvSpPr>
        <p:spPr>
          <a:xfrm rot="19997090">
            <a:off x="3562701" y="5220747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llipse 6"/>
          <p:cNvSpPr/>
          <p:nvPr/>
        </p:nvSpPr>
        <p:spPr>
          <a:xfrm>
            <a:off x="6165702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3777135" y="374971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OMAL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AL  AIN VFR RECOVERY ROUTES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3798826" y="2165543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3763076" y="3404444"/>
            <a:ext cx="18239" cy="347274"/>
          </a:xfrm>
          <a:prstGeom prst="line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3617336" y="3108822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182˚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3705127" y="2165539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3129063" y="209353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5296101" y="917610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kstSylinder 34"/>
          <p:cNvSpPr txBox="1"/>
          <p:nvPr/>
        </p:nvSpPr>
        <p:spPr>
          <a:xfrm>
            <a:off x="5508726" y="8693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4173125" y="1359593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253˚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6021686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309320" y="20215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3834348" y="1490836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4425208" y="1242311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4826664" y="112683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4881677" y="108541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4909717" y="1000581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5290434" y="926180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3834857" y="1877507"/>
            <a:ext cx="953858" cy="576064"/>
          </a:xfrm>
          <a:prstGeom prst="arc">
            <a:avLst>
              <a:gd name="adj1" fmla="val 14198097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4513267" y="1828397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294˚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4785247" y="1949516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5186075" y="1948749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5379320" y="2048263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5900813" y="2071505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5251914" y="1949515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3559084" y="5222958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3299839" y="5252963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3192151" y="514016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2300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>
            <a:stCxn id="2" idx="3"/>
            <a:endCxn id="129" idx="3"/>
          </p:cNvCxnSpPr>
          <p:nvPr/>
        </p:nvCxnSpPr>
        <p:spPr>
          <a:xfrm flipH="1">
            <a:off x="3701574" y="4151551"/>
            <a:ext cx="26325" cy="396493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3520084" y="459744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006˚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3674345" y="4893067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3673647" y="4740096"/>
            <a:ext cx="648072" cy="864096"/>
          </a:xfrm>
          <a:prstGeom prst="arc">
            <a:avLst>
              <a:gd name="adj1" fmla="val 13346158"/>
              <a:gd name="adj2" fmla="val 20792753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4231424" y="5050280"/>
            <a:ext cx="325043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228˚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4463385" y="4156198"/>
            <a:ext cx="423546" cy="870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4871487" y="4008435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4972848" y="2141131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5841731" y="2101647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4898550" y="3935150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3688845" y="4613811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5289303" y="6342003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4007478" y="589022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300˚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4306753" y="6045263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4615105" y="613468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4783395" y="6218920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4668808" y="6141945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5145287" y="641401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0" y="5076056"/>
            <a:ext cx="3284984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OVERHEAD RWY 01 (CIRCLES)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Intercept CIRCLES between 4000’ and 5000’ outbound 228˚ , right turn to 006˚ at FIELD leveling out at 2300’ for a LEFT BREAK.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401616" y="6660232"/>
            <a:ext cx="3456384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OVERHEAD RWY 19 (CIRCLES)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Intercept CIRCLES between 4000’ and 5000’ outbound 294˚ , left turn to 182˚ at T-JUNCTION below 3500’, descend to 2300’  for a RIGHT BREAK.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3" name="Rett linje 62"/>
          <p:cNvCxnSpPr/>
          <p:nvPr/>
        </p:nvCxnSpPr>
        <p:spPr>
          <a:xfrm flipV="1">
            <a:off x="3226585" y="5151421"/>
            <a:ext cx="278691" cy="35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e 92"/>
          <p:cNvGrpSpPr/>
          <p:nvPr/>
        </p:nvGrpSpPr>
        <p:grpSpPr>
          <a:xfrm>
            <a:off x="5736719" y="1725807"/>
            <a:ext cx="360040" cy="307777"/>
            <a:chOff x="5157192" y="3995936"/>
            <a:chExt cx="360040" cy="307777"/>
          </a:xfrm>
        </p:grpSpPr>
        <p:sp>
          <p:nvSpPr>
            <p:cNvPr id="87" name="TekstSylinder 86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2" name="Rett linje 9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uppe 99"/>
          <p:cNvGrpSpPr/>
          <p:nvPr/>
        </p:nvGrpSpPr>
        <p:grpSpPr>
          <a:xfrm>
            <a:off x="3417095" y="1949515"/>
            <a:ext cx="360040" cy="153888"/>
            <a:chOff x="5157192" y="3995936"/>
            <a:chExt cx="360040" cy="153888"/>
          </a:xfrm>
        </p:grpSpPr>
        <p:sp>
          <p:nvSpPr>
            <p:cNvPr id="102" name="TekstSylinder 101"/>
            <p:cNvSpPr txBox="1"/>
            <p:nvPr/>
          </p:nvSpPr>
          <p:spPr>
            <a:xfrm>
              <a:off x="5157192" y="3995936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3500</a:t>
              </a:r>
              <a:endParaRPr lang="en-US" sz="1000" b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5" name="Rett linje 104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pe 106"/>
          <p:cNvGrpSpPr/>
          <p:nvPr/>
        </p:nvGrpSpPr>
        <p:grpSpPr>
          <a:xfrm>
            <a:off x="5129919" y="562604"/>
            <a:ext cx="360040" cy="307777"/>
            <a:chOff x="5157192" y="3995936"/>
            <a:chExt cx="360040" cy="307777"/>
          </a:xfrm>
        </p:grpSpPr>
        <p:sp>
          <p:nvSpPr>
            <p:cNvPr id="108" name="TekstSylinder 107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9" name="Rett linje 108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pe 109"/>
          <p:cNvGrpSpPr/>
          <p:nvPr/>
        </p:nvGrpSpPr>
        <p:grpSpPr>
          <a:xfrm>
            <a:off x="5186559" y="5966056"/>
            <a:ext cx="360040" cy="307777"/>
            <a:chOff x="5157192" y="3995936"/>
            <a:chExt cx="360040" cy="307777"/>
          </a:xfrm>
        </p:grpSpPr>
        <p:sp>
          <p:nvSpPr>
            <p:cNvPr id="111" name="TekstSylinder 110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4000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Rett linje 11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kstSylinder 112"/>
          <p:cNvSpPr txBox="1"/>
          <p:nvPr/>
        </p:nvSpPr>
        <p:spPr>
          <a:xfrm>
            <a:off x="0" y="6228184"/>
            <a:ext cx="3212976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OVERHEAD RWY 01 (ROADS)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Intercept ROADS between 3000’ and 4000’ outbound 300˚ , right turn to 006˚ at FIELD leveling out at 2300’ for a LEFT BREAK.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TekstSylinder 114"/>
          <p:cNvSpPr txBox="1"/>
          <p:nvPr/>
        </p:nvSpPr>
        <p:spPr>
          <a:xfrm>
            <a:off x="3473624" y="7956376"/>
            <a:ext cx="3384376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OVERHEAD RWY 19 (VILLAGE)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Intercept VILLAGE between 4000’ and 5000’ outbound 253˚ , left turn to 182˚ at T-JUNCTION below 3500’, descend to 2300’  for a RIGHT BREAK.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kstSylinder 115"/>
          <p:cNvSpPr txBox="1"/>
          <p:nvPr/>
        </p:nvSpPr>
        <p:spPr>
          <a:xfrm>
            <a:off x="0" y="7524328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STRAIGHT IN RWY 01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From FIELD, follow glideslope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kstSylinder 116"/>
          <p:cNvSpPr txBox="1"/>
          <p:nvPr/>
        </p:nvSpPr>
        <p:spPr>
          <a:xfrm>
            <a:off x="0" y="8207896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STRAIGHT IN RWY 19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From T-JUNCTION, follow glideslope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753940" cy="770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4437112" y="611560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Ellipse 3"/>
          <p:cNvSpPr/>
          <p:nvPr/>
        </p:nvSpPr>
        <p:spPr>
          <a:xfrm>
            <a:off x="1920819" y="142470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Ellipse 4"/>
          <p:cNvSpPr/>
          <p:nvPr/>
        </p:nvSpPr>
        <p:spPr>
          <a:xfrm>
            <a:off x="1628800" y="5796136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/>
          <p:cNvSpPr/>
          <p:nvPr/>
        </p:nvSpPr>
        <p:spPr>
          <a:xfrm>
            <a:off x="3140968" y="666023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4869160" y="269979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TekstSylinder 7"/>
          <p:cNvSpPr txBox="1"/>
          <p:nvPr/>
        </p:nvSpPr>
        <p:spPr>
          <a:xfrm>
            <a:off x="980728" y="1043608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err="1" smtClean="0">
                <a:latin typeface="Arial" pitchFamily="34" charset="0"/>
                <a:cs typeface="Arial" pitchFamily="34" charset="0"/>
              </a:rPr>
              <a:t>T-junction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4077072" y="179512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err="1" smtClean="0">
                <a:latin typeface="Arial" pitchFamily="34" charset="0"/>
                <a:cs typeface="Arial" pitchFamily="34" charset="0"/>
              </a:rPr>
              <a:t>Village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4869160" y="2915816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err="1" smtClean="0">
                <a:latin typeface="Arial" pitchFamily="34" charset="0"/>
                <a:cs typeface="Arial" pitchFamily="34" charset="0"/>
              </a:rPr>
              <a:t>Circles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2852936" y="6804248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smtClean="0">
                <a:latin typeface="Arial" pitchFamily="34" charset="0"/>
                <a:cs typeface="Arial" pitchFamily="34" charset="0"/>
              </a:rPr>
              <a:t>Roads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1268760" y="5940152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smtClean="0">
                <a:latin typeface="Arial" pitchFamily="34" charset="0"/>
                <a:cs typeface="Arial" pitchFamily="34" charset="0"/>
              </a:rPr>
              <a:t>Field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t="5530" r="10891"/>
          <a:stretch>
            <a:fillRect/>
          </a:stretch>
        </p:blipFill>
        <p:spPr bwMode="auto">
          <a:xfrm>
            <a:off x="188640" y="6228184"/>
            <a:ext cx="1684032" cy="12241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 r="8554"/>
          <a:stretch>
            <a:fillRect/>
          </a:stretch>
        </p:blipFill>
        <p:spPr bwMode="auto">
          <a:xfrm>
            <a:off x="3789040" y="6228184"/>
            <a:ext cx="1656184" cy="12068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 t="10552"/>
          <a:stretch>
            <a:fillRect/>
          </a:stretch>
        </p:blipFill>
        <p:spPr bwMode="auto">
          <a:xfrm>
            <a:off x="188640" y="1475656"/>
            <a:ext cx="1656184" cy="11932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 t="15517"/>
          <a:stretch>
            <a:fillRect/>
          </a:stretch>
        </p:blipFill>
        <p:spPr bwMode="auto">
          <a:xfrm>
            <a:off x="4797152" y="3203848"/>
            <a:ext cx="1728192" cy="12568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/>
          <a:srcRect t="14960"/>
          <a:stretch>
            <a:fillRect/>
          </a:stretch>
        </p:blipFill>
        <p:spPr bwMode="auto">
          <a:xfrm>
            <a:off x="4869160" y="251520"/>
            <a:ext cx="1675882" cy="12241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1339</Words>
  <Application>Microsoft Office PowerPoint</Application>
  <PresentationFormat>On-screen Show (4:3)</PresentationFormat>
  <Paragraphs>282</Paragraphs>
  <Slides>10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Arial Black</vt:lpstr>
      <vt:lpstr>Calibri</vt:lpstr>
      <vt:lpstr>Kontortema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Jens Kristian Hoel</cp:lastModifiedBy>
  <cp:revision>87</cp:revision>
  <dcterms:created xsi:type="dcterms:W3CDTF">2019-12-17T21:50:26Z</dcterms:created>
  <dcterms:modified xsi:type="dcterms:W3CDTF">2020-01-30T10:49:16Z</dcterms:modified>
</cp:coreProperties>
</file>